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5" r:id="rId2"/>
  </p:sldIdLst>
  <p:sldSz cx="21383625" cy="30275213"/>
  <p:notesSz cx="6794500"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5" userDrawn="1">
          <p15:clr>
            <a:srgbClr val="A4A3A4"/>
          </p15:clr>
        </p15:guide>
        <p15:guide id="2" pos="67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D4E0CA-F0AD-44CA-AD42-F7290ECDB3F0}" v="6089" dt="2018-07-10T16:47:57.5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42" autoAdjust="0"/>
    <p:restoredTop sz="94522" autoAdjust="0"/>
  </p:normalViewPr>
  <p:slideViewPr>
    <p:cSldViewPr snapToGrid="0">
      <p:cViewPr varScale="1">
        <p:scale>
          <a:sx n="23" d="100"/>
          <a:sy n="23" d="100"/>
        </p:scale>
        <p:origin x="2683" y="110"/>
      </p:cViewPr>
      <p:guideLst>
        <p:guide orient="horz" pos="9535"/>
        <p:guide pos="673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5/10/relationships/revisionInfo" Target="revisionInfo.xml"/><Relationship Id="rId4" Type="http://schemas.openxmlformats.org/officeDocument/2006/relationships/presProps" Target="presProp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yn Barber" userId="d857c0e40a665da8" providerId="LiveId" clId="{05D4E0CA-F0AD-44CA-AD42-F7290ECDB3F0}"/>
    <pc:docChg chg="undo redo custSel addSld delSld modSld">
      <pc:chgData name="Robyn Barber" userId="d857c0e40a665da8" providerId="LiveId" clId="{05D4E0CA-F0AD-44CA-AD42-F7290ECDB3F0}" dt="2018-07-10T16:47:57.501" v="6084" actId="20577"/>
      <pc:docMkLst>
        <pc:docMk/>
      </pc:docMkLst>
      <pc:sldChg chg="addSp delSp modSp modNotesTx">
        <pc:chgData name="Robyn Barber" userId="d857c0e40a665da8" providerId="LiveId" clId="{05D4E0CA-F0AD-44CA-AD42-F7290ECDB3F0}" dt="2018-07-10T16:47:48.171" v="6081" actId="20577"/>
        <pc:sldMkLst>
          <pc:docMk/>
          <pc:sldMk cId="80796921" sldId="256"/>
        </pc:sldMkLst>
        <pc:spChg chg="mod">
          <ac:chgData name="Robyn Barber" userId="d857c0e40a665da8" providerId="LiveId" clId="{05D4E0CA-F0AD-44CA-AD42-F7290ECDB3F0}" dt="2018-07-10T16:47:48.171" v="6081" actId="20577"/>
          <ac:spMkLst>
            <pc:docMk/>
            <pc:sldMk cId="80796921" sldId="256"/>
            <ac:spMk id="10" creationId="{00000000-0000-0000-0000-000000000000}"/>
          </ac:spMkLst>
        </pc:spChg>
        <pc:spChg chg="mod">
          <ac:chgData name="Robyn Barber" userId="d857c0e40a665da8" providerId="LiveId" clId="{05D4E0CA-F0AD-44CA-AD42-F7290ECDB3F0}" dt="2018-07-10T09:40:43.982" v="1380" actId="1076"/>
          <ac:spMkLst>
            <pc:docMk/>
            <pc:sldMk cId="80796921" sldId="256"/>
            <ac:spMk id="11" creationId="{00000000-0000-0000-0000-000000000000}"/>
          </ac:spMkLst>
        </pc:spChg>
        <pc:spChg chg="add mod">
          <ac:chgData name="Robyn Barber" userId="d857c0e40a665da8" providerId="LiveId" clId="{05D4E0CA-F0AD-44CA-AD42-F7290ECDB3F0}" dt="2018-07-10T14:39:12.406" v="5430" actId="20577"/>
          <ac:spMkLst>
            <pc:docMk/>
            <pc:sldMk cId="80796921" sldId="256"/>
            <ac:spMk id="12" creationId="{D2C54899-7D07-41B4-9AF0-944592DBDB89}"/>
          </ac:spMkLst>
        </pc:spChg>
        <pc:spChg chg="add del mod">
          <ac:chgData name="Robyn Barber" userId="d857c0e40a665da8" providerId="LiveId" clId="{05D4E0CA-F0AD-44CA-AD42-F7290ECDB3F0}" dt="2018-07-10T11:20:09.334" v="2679" actId="478"/>
          <ac:spMkLst>
            <pc:docMk/>
            <pc:sldMk cId="80796921" sldId="256"/>
            <ac:spMk id="14" creationId="{EF7FDE48-B1F2-477A-BF00-31DA62A7653A}"/>
          </ac:spMkLst>
        </pc:spChg>
        <pc:spChg chg="mod">
          <ac:chgData name="Robyn Barber" userId="d857c0e40a665da8" providerId="LiveId" clId="{05D4E0CA-F0AD-44CA-AD42-F7290ECDB3F0}" dt="2018-07-10T11:02:09.385" v="2258" actId="403"/>
          <ac:spMkLst>
            <pc:docMk/>
            <pc:sldMk cId="80796921" sldId="256"/>
            <ac:spMk id="20" creationId="{00000000-0000-0000-0000-000000000000}"/>
          </ac:spMkLst>
        </pc:spChg>
        <pc:spChg chg="mod">
          <ac:chgData name="Robyn Barber" userId="d857c0e40a665da8" providerId="LiveId" clId="{05D4E0CA-F0AD-44CA-AD42-F7290ECDB3F0}" dt="2018-07-10T10:41:33.359" v="1859" actId="14100"/>
          <ac:spMkLst>
            <pc:docMk/>
            <pc:sldMk cId="80796921" sldId="256"/>
            <ac:spMk id="21" creationId="{00000000-0000-0000-0000-000000000000}"/>
          </ac:spMkLst>
        </pc:spChg>
        <pc:spChg chg="mod">
          <ac:chgData name="Robyn Barber" userId="d857c0e40a665da8" providerId="LiveId" clId="{05D4E0CA-F0AD-44CA-AD42-F7290ECDB3F0}" dt="2018-07-10T13:48:18.528" v="4695" actId="20577"/>
          <ac:spMkLst>
            <pc:docMk/>
            <pc:sldMk cId="80796921" sldId="256"/>
            <ac:spMk id="25" creationId="{00000000-0000-0000-0000-000000000000}"/>
          </ac:spMkLst>
        </pc:spChg>
        <pc:spChg chg="mod">
          <ac:chgData name="Robyn Barber" userId="d857c0e40a665da8" providerId="LiveId" clId="{05D4E0CA-F0AD-44CA-AD42-F7290ECDB3F0}" dt="2018-07-10T10:35:07.912" v="1833" actId="1076"/>
          <ac:spMkLst>
            <pc:docMk/>
            <pc:sldMk cId="80796921" sldId="256"/>
            <ac:spMk id="26" creationId="{00000000-0000-0000-0000-000000000000}"/>
          </ac:spMkLst>
        </pc:spChg>
        <pc:spChg chg="mod topLvl">
          <ac:chgData name="Robyn Barber" userId="d857c0e40a665da8" providerId="LiveId" clId="{05D4E0CA-F0AD-44CA-AD42-F7290ECDB3F0}" dt="2018-07-10T12:20:20.837" v="3497" actId="20577"/>
          <ac:spMkLst>
            <pc:docMk/>
            <pc:sldMk cId="80796921" sldId="256"/>
            <ac:spMk id="28" creationId="{00000000-0000-0000-0000-000000000000}"/>
          </ac:spMkLst>
        </pc:spChg>
        <pc:spChg chg="mod topLvl">
          <ac:chgData name="Robyn Barber" userId="d857c0e40a665da8" providerId="LiveId" clId="{05D4E0CA-F0AD-44CA-AD42-F7290ECDB3F0}" dt="2018-07-10T12:19:32.937" v="3482" actId="14100"/>
          <ac:spMkLst>
            <pc:docMk/>
            <pc:sldMk cId="80796921" sldId="256"/>
            <ac:spMk id="29" creationId="{00000000-0000-0000-0000-000000000000}"/>
          </ac:spMkLst>
        </pc:spChg>
        <pc:spChg chg="mod">
          <ac:chgData name="Robyn Barber" userId="d857c0e40a665da8" providerId="LiveId" clId="{05D4E0CA-F0AD-44CA-AD42-F7290ECDB3F0}" dt="2018-07-10T14:51:45.438" v="5940" actId="20577"/>
          <ac:spMkLst>
            <pc:docMk/>
            <pc:sldMk cId="80796921" sldId="256"/>
            <ac:spMk id="31" creationId="{00000000-0000-0000-0000-000000000000}"/>
          </ac:spMkLst>
        </pc:spChg>
        <pc:spChg chg="mod">
          <ac:chgData name="Robyn Barber" userId="d857c0e40a665da8" providerId="LiveId" clId="{05D4E0CA-F0AD-44CA-AD42-F7290ECDB3F0}" dt="2018-07-10T14:35:01.646" v="5423" actId="14100"/>
          <ac:spMkLst>
            <pc:docMk/>
            <pc:sldMk cId="80796921" sldId="256"/>
            <ac:spMk id="32" creationId="{00000000-0000-0000-0000-000000000000}"/>
          </ac:spMkLst>
        </pc:spChg>
        <pc:spChg chg="mod">
          <ac:chgData name="Robyn Barber" userId="d857c0e40a665da8" providerId="LiveId" clId="{05D4E0CA-F0AD-44CA-AD42-F7290ECDB3F0}" dt="2018-07-10T13:56:17.547" v="4873" actId="20577"/>
          <ac:spMkLst>
            <pc:docMk/>
            <pc:sldMk cId="80796921" sldId="256"/>
            <ac:spMk id="34" creationId="{00000000-0000-0000-0000-000000000000}"/>
          </ac:spMkLst>
        </pc:spChg>
        <pc:spChg chg="mod">
          <ac:chgData name="Robyn Barber" userId="d857c0e40a665da8" providerId="LiveId" clId="{05D4E0CA-F0AD-44CA-AD42-F7290ECDB3F0}" dt="2018-07-10T13:56:12.916" v="4872" actId="14100"/>
          <ac:spMkLst>
            <pc:docMk/>
            <pc:sldMk cId="80796921" sldId="256"/>
            <ac:spMk id="35" creationId="{00000000-0000-0000-0000-000000000000}"/>
          </ac:spMkLst>
        </pc:spChg>
        <pc:spChg chg="mod">
          <ac:chgData name="Robyn Barber" userId="d857c0e40a665da8" providerId="LiveId" clId="{05D4E0CA-F0AD-44CA-AD42-F7290ECDB3F0}" dt="2018-07-10T14:32:20.178" v="5327" actId="20577"/>
          <ac:spMkLst>
            <pc:docMk/>
            <pc:sldMk cId="80796921" sldId="256"/>
            <ac:spMk id="37" creationId="{00000000-0000-0000-0000-000000000000}"/>
          </ac:spMkLst>
        </pc:spChg>
        <pc:spChg chg="mod">
          <ac:chgData name="Robyn Barber" userId="d857c0e40a665da8" providerId="LiveId" clId="{05D4E0CA-F0AD-44CA-AD42-F7290ECDB3F0}" dt="2018-07-10T14:34:06.645" v="5418" actId="14100"/>
          <ac:spMkLst>
            <pc:docMk/>
            <pc:sldMk cId="80796921" sldId="256"/>
            <ac:spMk id="38" creationId="{00000000-0000-0000-0000-000000000000}"/>
          </ac:spMkLst>
        </pc:spChg>
        <pc:spChg chg="mod">
          <ac:chgData name="Robyn Barber" userId="d857c0e40a665da8" providerId="LiveId" clId="{05D4E0CA-F0AD-44CA-AD42-F7290ECDB3F0}" dt="2018-07-10T14:34:18.455" v="5419" actId="14100"/>
          <ac:spMkLst>
            <pc:docMk/>
            <pc:sldMk cId="80796921" sldId="256"/>
            <ac:spMk id="41" creationId="{00000000-0000-0000-0000-000000000000}"/>
          </ac:spMkLst>
        </pc:spChg>
        <pc:spChg chg="add del mod">
          <ac:chgData name="Robyn Barber" userId="d857c0e40a665da8" providerId="LiveId" clId="{05D4E0CA-F0AD-44CA-AD42-F7290ECDB3F0}" dt="2018-07-10T10:57:24.273" v="2221"/>
          <ac:spMkLst>
            <pc:docMk/>
            <pc:sldMk cId="80796921" sldId="256"/>
            <ac:spMk id="42" creationId="{EB6DF85B-0FC4-4175-8BBB-F3F3C08DC4F7}"/>
          </ac:spMkLst>
        </pc:spChg>
        <pc:spChg chg="add mod">
          <ac:chgData name="Robyn Barber" userId="d857c0e40a665da8" providerId="LiveId" clId="{05D4E0CA-F0AD-44CA-AD42-F7290ECDB3F0}" dt="2018-07-10T12:20:11.281" v="3496" actId="14100"/>
          <ac:spMkLst>
            <pc:docMk/>
            <pc:sldMk cId="80796921" sldId="256"/>
            <ac:spMk id="43" creationId="{5BE437C6-22F4-4C8F-9CCD-472C58A88280}"/>
          </ac:spMkLst>
        </pc:spChg>
        <pc:spChg chg="add del mod">
          <ac:chgData name="Robyn Barber" userId="d857c0e40a665da8" providerId="LiveId" clId="{05D4E0CA-F0AD-44CA-AD42-F7290ECDB3F0}" dt="2018-07-10T14:01:05.490" v="4880" actId="478"/>
          <ac:spMkLst>
            <pc:docMk/>
            <pc:sldMk cId="80796921" sldId="256"/>
            <ac:spMk id="54" creationId="{86998E0F-4446-4918-BD01-770882E7624F}"/>
          </ac:spMkLst>
        </pc:spChg>
        <pc:spChg chg="add">
          <ac:chgData name="Robyn Barber" userId="d857c0e40a665da8" providerId="LiveId" clId="{05D4E0CA-F0AD-44CA-AD42-F7290ECDB3F0}" dt="2018-07-10T14:38:24.699" v="5424"/>
          <ac:spMkLst>
            <pc:docMk/>
            <pc:sldMk cId="80796921" sldId="256"/>
            <ac:spMk id="57" creationId="{B461DA78-50D4-45D6-9B87-1C5DAC145771}"/>
          </ac:spMkLst>
        </pc:spChg>
        <pc:spChg chg="add">
          <ac:chgData name="Robyn Barber" userId="d857c0e40a665da8" providerId="LiveId" clId="{05D4E0CA-F0AD-44CA-AD42-F7290ECDB3F0}" dt="2018-07-10T14:38:30.181" v="5425"/>
          <ac:spMkLst>
            <pc:docMk/>
            <pc:sldMk cId="80796921" sldId="256"/>
            <ac:spMk id="58" creationId="{F9EFB971-C26A-4332-A3DF-E00F53320EBB}"/>
          </ac:spMkLst>
        </pc:spChg>
        <pc:grpChg chg="mod">
          <ac:chgData name="Robyn Barber" userId="d857c0e40a665da8" providerId="LiveId" clId="{05D4E0CA-F0AD-44CA-AD42-F7290ECDB3F0}" dt="2018-07-10T09:40:38.241" v="1379" actId="1076"/>
          <ac:grpSpMkLst>
            <pc:docMk/>
            <pc:sldMk cId="80796921" sldId="256"/>
            <ac:grpSpMk id="18" creationId="{00000000-0000-0000-0000-000000000000}"/>
          </ac:grpSpMkLst>
        </pc:grpChg>
        <pc:grpChg chg="mod">
          <ac:chgData name="Robyn Barber" userId="d857c0e40a665da8" providerId="LiveId" clId="{05D4E0CA-F0AD-44CA-AD42-F7290ECDB3F0}" dt="2018-07-10T13:11:54.197" v="3847" actId="14100"/>
          <ac:grpSpMkLst>
            <pc:docMk/>
            <pc:sldMk cId="80796921" sldId="256"/>
            <ac:grpSpMk id="24" creationId="{00000000-0000-0000-0000-000000000000}"/>
          </ac:grpSpMkLst>
        </pc:grpChg>
        <pc:grpChg chg="del mod">
          <ac:chgData name="Robyn Barber" userId="d857c0e40a665da8" providerId="LiveId" clId="{05D4E0CA-F0AD-44CA-AD42-F7290ECDB3F0}" dt="2018-07-10T12:18:37.270" v="3473" actId="165"/>
          <ac:grpSpMkLst>
            <pc:docMk/>
            <pc:sldMk cId="80796921" sldId="256"/>
            <ac:grpSpMk id="27" creationId="{00000000-0000-0000-0000-000000000000}"/>
          </ac:grpSpMkLst>
        </pc:grpChg>
        <pc:grpChg chg="mod">
          <ac:chgData name="Robyn Barber" userId="d857c0e40a665da8" providerId="LiveId" clId="{05D4E0CA-F0AD-44CA-AD42-F7290ECDB3F0}" dt="2018-07-10T14:34:38.170" v="5421" actId="1076"/>
          <ac:grpSpMkLst>
            <pc:docMk/>
            <pc:sldMk cId="80796921" sldId="256"/>
            <ac:grpSpMk id="30" creationId="{00000000-0000-0000-0000-000000000000}"/>
          </ac:grpSpMkLst>
        </pc:grpChg>
        <pc:grpChg chg="mod">
          <ac:chgData name="Robyn Barber" userId="d857c0e40a665da8" providerId="LiveId" clId="{05D4E0CA-F0AD-44CA-AD42-F7290ECDB3F0}" dt="2018-07-10T13:56:24.921" v="4874" actId="14100"/>
          <ac:grpSpMkLst>
            <pc:docMk/>
            <pc:sldMk cId="80796921" sldId="256"/>
            <ac:grpSpMk id="33" creationId="{00000000-0000-0000-0000-000000000000}"/>
          </ac:grpSpMkLst>
        </pc:grpChg>
        <pc:grpChg chg="mod">
          <ac:chgData name="Robyn Barber" userId="d857c0e40a665da8" providerId="LiveId" clId="{05D4E0CA-F0AD-44CA-AD42-F7290ECDB3F0}" dt="2018-07-10T14:31:16.122" v="5309" actId="14100"/>
          <ac:grpSpMkLst>
            <pc:docMk/>
            <pc:sldMk cId="80796921" sldId="256"/>
            <ac:grpSpMk id="39" creationId="{00000000-0000-0000-0000-000000000000}"/>
          </ac:grpSpMkLst>
        </pc:grpChg>
        <pc:grpChg chg="add mod">
          <ac:chgData name="Robyn Barber" userId="d857c0e40a665da8" providerId="LiveId" clId="{05D4E0CA-F0AD-44CA-AD42-F7290ECDB3F0}" dt="2018-07-10T12:18:31.417" v="3472" actId="164"/>
          <ac:grpSpMkLst>
            <pc:docMk/>
            <pc:sldMk cId="80796921" sldId="256"/>
            <ac:grpSpMk id="51" creationId="{776FDFDB-877D-429B-8768-0C6C8428599F}"/>
          </ac:grpSpMkLst>
        </pc:grpChg>
        <pc:grpChg chg="add mod">
          <ac:chgData name="Robyn Barber" userId="d857c0e40a665da8" providerId="LiveId" clId="{05D4E0CA-F0AD-44CA-AD42-F7290ECDB3F0}" dt="2018-07-10T12:19:27.276" v="3481" actId="1076"/>
          <ac:grpSpMkLst>
            <pc:docMk/>
            <pc:sldMk cId="80796921" sldId="256"/>
            <ac:grpSpMk id="52" creationId="{23F7D416-4C89-4441-8BD6-215B8287960F}"/>
          </ac:grpSpMkLst>
        </pc:grpChg>
        <pc:graphicFrameChg chg="add mod modGraphic">
          <ac:chgData name="Robyn Barber" userId="d857c0e40a665da8" providerId="LiveId" clId="{05D4E0CA-F0AD-44CA-AD42-F7290ECDB3F0}" dt="2018-07-10T13:12:29.915" v="3848" actId="14734"/>
          <ac:graphicFrameMkLst>
            <pc:docMk/>
            <pc:sldMk cId="80796921" sldId="256"/>
            <ac:graphicFrameMk id="15" creationId="{0C4EAF0D-AA63-43E6-A3E5-4FFF072AC76B}"/>
          </ac:graphicFrameMkLst>
        </pc:graphicFrameChg>
        <pc:picChg chg="add del mod">
          <ac:chgData name="Robyn Barber" userId="d857c0e40a665da8" providerId="LiveId" clId="{05D4E0CA-F0AD-44CA-AD42-F7290ECDB3F0}" dt="2018-07-10T10:10:47.777" v="1741" actId="478"/>
          <ac:picMkLst>
            <pc:docMk/>
            <pc:sldMk cId="80796921" sldId="256"/>
            <ac:picMk id="2" creationId="{0BE92F87-8230-47BF-BA84-2EC7B20009D0}"/>
          </ac:picMkLst>
        </pc:picChg>
        <pc:picChg chg="add del mod">
          <ac:chgData name="Robyn Barber" userId="d857c0e40a665da8" providerId="LiveId" clId="{05D4E0CA-F0AD-44CA-AD42-F7290ECDB3F0}" dt="2018-07-10T13:45:09.023" v="4647" actId="478"/>
          <ac:picMkLst>
            <pc:docMk/>
            <pc:sldMk cId="80796921" sldId="256"/>
            <ac:picMk id="3" creationId="{2FD30E55-55F5-4988-BA2E-CEE75EE1D7D2}"/>
          </ac:picMkLst>
        </pc:picChg>
        <pc:picChg chg="add del mod">
          <ac:chgData name="Robyn Barber" userId="d857c0e40a665da8" providerId="LiveId" clId="{05D4E0CA-F0AD-44CA-AD42-F7290ECDB3F0}" dt="2018-07-10T11:42:31.894" v="3325" actId="478"/>
          <ac:picMkLst>
            <pc:docMk/>
            <pc:sldMk cId="80796921" sldId="256"/>
            <ac:picMk id="13" creationId="{A4673A7B-4F36-474D-A2AC-92453B71B615}"/>
          </ac:picMkLst>
        </pc:picChg>
        <pc:picChg chg="del mod">
          <ac:chgData name="Robyn Barber" userId="d857c0e40a665da8" providerId="LiveId" clId="{05D4E0CA-F0AD-44CA-AD42-F7290ECDB3F0}" dt="2018-07-10T09:46:32.198" v="1608" actId="478"/>
          <ac:picMkLst>
            <pc:docMk/>
            <pc:sldMk cId="80796921" sldId="256"/>
            <ac:picMk id="23" creationId="{00000000-0000-0000-0000-000000000000}"/>
          </ac:picMkLst>
        </pc:picChg>
        <pc:picChg chg="add del mod">
          <ac:chgData name="Robyn Barber" userId="d857c0e40a665da8" providerId="LiveId" clId="{05D4E0CA-F0AD-44CA-AD42-F7290ECDB3F0}" dt="2018-07-10T12:00:08.884" v="3374" actId="478"/>
          <ac:picMkLst>
            <pc:docMk/>
            <pc:sldMk cId="80796921" sldId="256"/>
            <ac:picMk id="47" creationId="{BF27179B-BF91-4E47-9E6C-4C9E64AB0FBC}"/>
          </ac:picMkLst>
        </pc:picChg>
        <pc:picChg chg="add del mod">
          <ac:chgData name="Robyn Barber" userId="d857c0e40a665da8" providerId="LiveId" clId="{05D4E0CA-F0AD-44CA-AD42-F7290ECDB3F0}" dt="2018-07-10T12:13:35.915" v="3407" actId="478"/>
          <ac:picMkLst>
            <pc:docMk/>
            <pc:sldMk cId="80796921" sldId="256"/>
            <ac:picMk id="48" creationId="{1307D561-3D42-49C2-A444-E724C8D584F5}"/>
          </ac:picMkLst>
        </pc:picChg>
        <pc:picChg chg="add del mod">
          <ac:chgData name="Robyn Barber" userId="d857c0e40a665da8" providerId="LiveId" clId="{05D4E0CA-F0AD-44CA-AD42-F7290ECDB3F0}" dt="2018-07-10T12:16:00.813" v="3438" actId="478"/>
          <ac:picMkLst>
            <pc:docMk/>
            <pc:sldMk cId="80796921" sldId="256"/>
            <ac:picMk id="49" creationId="{D142760C-3C4D-4E49-9730-94D004A6BE3F}"/>
          </ac:picMkLst>
        </pc:picChg>
        <pc:picChg chg="add del mod">
          <ac:chgData name="Robyn Barber" userId="d857c0e40a665da8" providerId="LiveId" clId="{05D4E0CA-F0AD-44CA-AD42-F7290ECDB3F0}" dt="2018-07-10T12:18:31.417" v="3472" actId="164"/>
          <ac:picMkLst>
            <pc:docMk/>
            <pc:sldMk cId="80796921" sldId="256"/>
            <ac:picMk id="50" creationId="{D0DA9876-FA54-49C9-A041-2E484F2E97BD}"/>
          </ac:picMkLst>
        </pc:picChg>
        <pc:picChg chg="add mod">
          <ac:chgData name="Robyn Barber" userId="d857c0e40a665da8" providerId="LiveId" clId="{05D4E0CA-F0AD-44CA-AD42-F7290ECDB3F0}" dt="2018-07-10T13:46:20.534" v="4669" actId="1076"/>
          <ac:picMkLst>
            <pc:docMk/>
            <pc:sldMk cId="80796921" sldId="256"/>
            <ac:picMk id="53" creationId="{219610F3-EE03-4CEE-9356-5F75AB6FD260}"/>
          </ac:picMkLst>
        </pc:picChg>
        <pc:picChg chg="add mod modCrop">
          <ac:chgData name="Robyn Barber" userId="d857c0e40a665da8" providerId="LiveId" clId="{05D4E0CA-F0AD-44CA-AD42-F7290ECDB3F0}" dt="2018-07-10T14:09:57.565" v="4974" actId="1036"/>
          <ac:picMkLst>
            <pc:docMk/>
            <pc:sldMk cId="80796921" sldId="256"/>
            <ac:picMk id="56" creationId="{CE645CB5-9F8F-4333-BE9B-4AF2280C137E}"/>
          </ac:picMkLst>
        </pc:picChg>
        <pc:cxnChg chg="add del mod">
          <ac:chgData name="Robyn Barber" userId="d857c0e40a665da8" providerId="LiveId" clId="{05D4E0CA-F0AD-44CA-AD42-F7290ECDB3F0}" dt="2018-07-10T11:25:27.595" v="2731" actId="478"/>
          <ac:cxnSpMkLst>
            <pc:docMk/>
            <pc:sldMk cId="80796921" sldId="256"/>
            <ac:cxnSpMk id="17" creationId="{F082C4A9-9C0E-4855-8A6D-1E1614B95DE4}"/>
          </ac:cxnSpMkLst>
        </pc:cxnChg>
        <pc:cxnChg chg="add del mod">
          <ac:chgData name="Robyn Barber" userId="d857c0e40a665da8" providerId="LiveId" clId="{05D4E0CA-F0AD-44CA-AD42-F7290ECDB3F0}" dt="2018-07-10T11:42:06.960" v="3321" actId="478"/>
          <ac:cxnSpMkLst>
            <pc:docMk/>
            <pc:sldMk cId="80796921" sldId="256"/>
            <ac:cxnSpMk id="44" creationId="{5D9FCF62-682F-410E-8FB7-F10001A7BB57}"/>
          </ac:cxnSpMkLst>
        </pc:cxnChg>
      </pc:sldChg>
      <pc:sldChg chg="addSp delSp modSp add del">
        <pc:chgData name="Robyn Barber" userId="d857c0e40a665da8" providerId="LiveId" clId="{05D4E0CA-F0AD-44CA-AD42-F7290ECDB3F0}" dt="2018-07-10T16:09:08.090" v="6078" actId="2696"/>
        <pc:sldMkLst>
          <pc:docMk/>
          <pc:sldMk cId="4141508945" sldId="257"/>
        </pc:sldMkLst>
        <pc:picChg chg="add mod">
          <ac:chgData name="Robyn Barber" userId="d857c0e40a665da8" providerId="LiveId" clId="{05D4E0CA-F0AD-44CA-AD42-F7290ECDB3F0}" dt="2018-07-10T15:02:40.610" v="5976" actId="208"/>
          <ac:picMkLst>
            <pc:docMk/>
            <pc:sldMk cId="4141508945" sldId="257"/>
            <ac:picMk id="3" creationId="{A9C5BBC0-86AC-46A3-AFFA-A95925E2B221}"/>
          </ac:picMkLst>
        </pc:picChg>
        <pc:picChg chg="del">
          <ac:chgData name="Robyn Barber" userId="d857c0e40a665da8" providerId="LiveId" clId="{05D4E0CA-F0AD-44CA-AD42-F7290ECDB3F0}" dt="2018-07-10T14:52:42.191" v="5942" actId="478"/>
          <ac:picMkLst>
            <pc:docMk/>
            <pc:sldMk cId="4141508945" sldId="257"/>
            <ac:picMk id="56" creationId="{CE645CB5-9F8F-4333-BE9B-4AF2280C137E}"/>
          </ac:picMkLst>
        </pc:picChg>
      </pc:sldChg>
      <pc:sldChg chg="addSp delSp modSp add">
        <pc:chgData name="Robyn Barber" userId="d857c0e40a665da8" providerId="LiveId" clId="{05D4E0CA-F0AD-44CA-AD42-F7290ECDB3F0}" dt="2018-07-10T16:47:57.501" v="6084" actId="20577"/>
        <pc:sldMkLst>
          <pc:docMk/>
          <pc:sldMk cId="3267522239" sldId="258"/>
        </pc:sldMkLst>
        <pc:spChg chg="mod">
          <ac:chgData name="Robyn Barber" userId="d857c0e40a665da8" providerId="LiveId" clId="{05D4E0CA-F0AD-44CA-AD42-F7290ECDB3F0}" dt="2018-07-10T16:47:57.501" v="6084" actId="20577"/>
          <ac:spMkLst>
            <pc:docMk/>
            <pc:sldMk cId="3267522239" sldId="258"/>
            <ac:spMk id="10" creationId="{00000000-0000-0000-0000-000000000000}"/>
          </ac:spMkLst>
        </pc:spChg>
        <pc:picChg chg="del">
          <ac:chgData name="Robyn Barber" userId="d857c0e40a665da8" providerId="LiveId" clId="{05D4E0CA-F0AD-44CA-AD42-F7290ECDB3F0}" dt="2018-07-10T15:03:13.934" v="5978" actId="478"/>
          <ac:picMkLst>
            <pc:docMk/>
            <pc:sldMk cId="3267522239" sldId="258"/>
            <ac:picMk id="3" creationId="{A9C5BBC0-86AC-46A3-AFFA-A95925E2B221}"/>
          </ac:picMkLst>
        </pc:picChg>
        <pc:picChg chg="add mod">
          <ac:chgData name="Robyn Barber" userId="d857c0e40a665da8" providerId="LiveId" clId="{05D4E0CA-F0AD-44CA-AD42-F7290ECDB3F0}" dt="2018-07-10T16:03:15.476" v="6077" actId="1076"/>
          <ac:picMkLst>
            <pc:docMk/>
            <pc:sldMk cId="3267522239" sldId="258"/>
            <ac:picMk id="13" creationId="{09DF055A-39CD-424D-A651-DF580816014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E905D340-2349-4DDF-A4D2-A01352B7AAA7}" type="datetimeFigureOut">
              <a:rPr lang="en-US" smtClean="0"/>
              <a:t>9/4/2018</a:t>
            </a:fld>
            <a:endParaRPr lang="en-US"/>
          </a:p>
        </p:txBody>
      </p:sp>
      <p:sp>
        <p:nvSpPr>
          <p:cNvPr id="4" name="Slide Image Placeholder 3"/>
          <p:cNvSpPr>
            <a:spLocks noGrp="1" noRot="1" noChangeAspect="1"/>
          </p:cNvSpPr>
          <p:nvPr>
            <p:ph type="sldImg" idx="2"/>
          </p:nvPr>
        </p:nvSpPr>
        <p:spPr>
          <a:xfrm>
            <a:off x="2217738" y="1238250"/>
            <a:ext cx="2359025" cy="3343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3800A02C-95AB-499B-958E-C850EAD51C6D}" type="slidenum">
              <a:rPr lang="en-US" smtClean="0"/>
              <a:t>‹#›</a:t>
            </a:fld>
            <a:endParaRPr lang="en-US"/>
          </a:p>
        </p:txBody>
      </p:sp>
    </p:spTree>
    <p:extLst>
      <p:ext uri="{BB962C8B-B14F-4D97-AF65-F5344CB8AC3E}">
        <p14:creationId xmlns:p14="http://schemas.microsoft.com/office/powerpoint/2010/main" val="4029564921"/>
      </p:ext>
    </p:extLst>
  </p:cSld>
  <p:clrMap bg1="lt1" tx1="dk1" bg2="lt2" tx2="dk2" accent1="accent1" accent2="accent2" accent3="accent3" accent4="accent4" accent5="accent5" accent6="accent6" hlink="hlink" folHlink="folHlink"/>
  <p:notesStyle>
    <a:lvl1pPr marL="0" algn="l" defTabSz="2479578" rtl="0" eaLnBrk="1" latinLnBrk="0" hangingPunct="1">
      <a:defRPr sz="3254" kern="1200">
        <a:solidFill>
          <a:schemeClr val="tx1"/>
        </a:solidFill>
        <a:latin typeface="+mn-lt"/>
        <a:ea typeface="+mn-ea"/>
        <a:cs typeface="+mn-cs"/>
      </a:defRPr>
    </a:lvl1pPr>
    <a:lvl2pPr marL="1239789" algn="l" defTabSz="2479578" rtl="0" eaLnBrk="1" latinLnBrk="0" hangingPunct="1">
      <a:defRPr sz="3254" kern="1200">
        <a:solidFill>
          <a:schemeClr val="tx1"/>
        </a:solidFill>
        <a:latin typeface="+mn-lt"/>
        <a:ea typeface="+mn-ea"/>
        <a:cs typeface="+mn-cs"/>
      </a:defRPr>
    </a:lvl2pPr>
    <a:lvl3pPr marL="2479578" algn="l" defTabSz="2479578" rtl="0" eaLnBrk="1" latinLnBrk="0" hangingPunct="1">
      <a:defRPr sz="3254" kern="1200">
        <a:solidFill>
          <a:schemeClr val="tx1"/>
        </a:solidFill>
        <a:latin typeface="+mn-lt"/>
        <a:ea typeface="+mn-ea"/>
        <a:cs typeface="+mn-cs"/>
      </a:defRPr>
    </a:lvl3pPr>
    <a:lvl4pPr marL="3719368" algn="l" defTabSz="2479578" rtl="0" eaLnBrk="1" latinLnBrk="0" hangingPunct="1">
      <a:defRPr sz="3254" kern="1200">
        <a:solidFill>
          <a:schemeClr val="tx1"/>
        </a:solidFill>
        <a:latin typeface="+mn-lt"/>
        <a:ea typeface="+mn-ea"/>
        <a:cs typeface="+mn-cs"/>
      </a:defRPr>
    </a:lvl4pPr>
    <a:lvl5pPr marL="4959157" algn="l" defTabSz="2479578" rtl="0" eaLnBrk="1" latinLnBrk="0" hangingPunct="1">
      <a:defRPr sz="3254" kern="1200">
        <a:solidFill>
          <a:schemeClr val="tx1"/>
        </a:solidFill>
        <a:latin typeface="+mn-lt"/>
        <a:ea typeface="+mn-ea"/>
        <a:cs typeface="+mn-cs"/>
      </a:defRPr>
    </a:lvl5pPr>
    <a:lvl6pPr marL="6198946" algn="l" defTabSz="2479578" rtl="0" eaLnBrk="1" latinLnBrk="0" hangingPunct="1">
      <a:defRPr sz="3254" kern="1200">
        <a:solidFill>
          <a:schemeClr val="tx1"/>
        </a:solidFill>
        <a:latin typeface="+mn-lt"/>
        <a:ea typeface="+mn-ea"/>
        <a:cs typeface="+mn-cs"/>
      </a:defRPr>
    </a:lvl6pPr>
    <a:lvl7pPr marL="7438735" algn="l" defTabSz="2479578" rtl="0" eaLnBrk="1" latinLnBrk="0" hangingPunct="1">
      <a:defRPr sz="3254" kern="1200">
        <a:solidFill>
          <a:schemeClr val="tx1"/>
        </a:solidFill>
        <a:latin typeface="+mn-lt"/>
        <a:ea typeface="+mn-ea"/>
        <a:cs typeface="+mn-cs"/>
      </a:defRPr>
    </a:lvl7pPr>
    <a:lvl8pPr marL="8678525" algn="l" defTabSz="2479578" rtl="0" eaLnBrk="1" latinLnBrk="0" hangingPunct="1">
      <a:defRPr sz="3254" kern="1200">
        <a:solidFill>
          <a:schemeClr val="tx1"/>
        </a:solidFill>
        <a:latin typeface="+mn-lt"/>
        <a:ea typeface="+mn-ea"/>
        <a:cs typeface="+mn-cs"/>
      </a:defRPr>
    </a:lvl8pPr>
    <a:lvl9pPr marL="9918314" algn="l" defTabSz="2479578" rtl="0" eaLnBrk="1" latinLnBrk="0" hangingPunct="1">
      <a:defRPr sz="325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3800A02C-95AB-499B-958E-C850EAD51C6D}" type="slidenum">
              <a:rPr lang="en-US" smtClean="0"/>
              <a:t>1</a:t>
            </a:fld>
            <a:endParaRPr lang="en-US"/>
          </a:p>
        </p:txBody>
      </p:sp>
    </p:spTree>
    <p:extLst>
      <p:ext uri="{BB962C8B-B14F-4D97-AF65-F5344CB8AC3E}">
        <p14:creationId xmlns:p14="http://schemas.microsoft.com/office/powerpoint/2010/main" val="3901497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1E2A42-3CAA-4BB6-82E4-08E00A260011}"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1252227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1E2A42-3CAA-4BB6-82E4-08E00A260011}"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2609674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1E2A42-3CAA-4BB6-82E4-08E00A260011}"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277407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1E2A42-3CAA-4BB6-82E4-08E00A260011}"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621975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61E2A42-3CAA-4BB6-82E4-08E00A260011}" type="datetimeFigureOut">
              <a:rPr lang="en-US" smtClean="0"/>
              <a:t>9/4/2018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2890877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1E2A42-3CAA-4BB6-82E4-08E00A260011}" type="datetimeFigureOut">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632594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1E2A42-3CAA-4BB6-82E4-08E00A260011}" type="datetimeFigureOut">
              <a:rPr lang="en-US" smtClean="0"/>
              <a:t>9/4/2018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347150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1E2A42-3CAA-4BB6-82E4-08E00A260011}" type="datetimeFigureOut">
              <a:rPr lang="en-US" smtClean="0"/>
              <a:t>9/4/2018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1768464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1E2A42-3CAA-4BB6-82E4-08E00A260011}" type="datetimeFigureOut">
              <a:rPr lang="en-US" smtClean="0"/>
              <a:t>9/4/2018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3446448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361E2A42-3CAA-4BB6-82E4-08E00A260011}" type="datetimeFigureOut">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1988955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361E2A42-3CAA-4BB6-82E4-08E00A260011}" type="datetimeFigureOut">
              <a:rPr lang="en-US" smtClean="0"/>
              <a:t>9/4/2018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2778C-4D29-4A9A-95FC-E6B10ED97872}" type="slidenum">
              <a:rPr lang="en-US" smtClean="0"/>
              <a:t>‹#›</a:t>
            </a:fld>
            <a:endParaRPr lang="en-US"/>
          </a:p>
        </p:txBody>
      </p:sp>
    </p:spTree>
    <p:extLst>
      <p:ext uri="{BB962C8B-B14F-4D97-AF65-F5344CB8AC3E}">
        <p14:creationId xmlns:p14="http://schemas.microsoft.com/office/powerpoint/2010/main" val="2000809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361E2A42-3CAA-4BB6-82E4-08E00A260011}" type="datetimeFigureOut">
              <a:rPr lang="en-US" smtClean="0"/>
              <a:t>9/4/2018</a:t>
            </a:fld>
            <a:endParaRPr lang="en-US"/>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9C22778C-4D29-4A9A-95FC-E6B10ED97872}" type="slidenum">
              <a:rPr lang="en-US" smtClean="0"/>
              <a:t>‹#›</a:t>
            </a:fld>
            <a:endParaRPr lang="en-US"/>
          </a:p>
        </p:txBody>
      </p:sp>
    </p:spTree>
    <p:extLst>
      <p:ext uri="{BB962C8B-B14F-4D97-AF65-F5344CB8AC3E}">
        <p14:creationId xmlns:p14="http://schemas.microsoft.com/office/powerpoint/2010/main" val="36944446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Rectangle 3"/>
          <p:cNvSpPr/>
          <p:nvPr/>
        </p:nvSpPr>
        <p:spPr>
          <a:xfrm>
            <a:off x="0" y="0"/>
            <a:ext cx="21383626" cy="3899653"/>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0" b="1"/>
          </a:p>
        </p:txBody>
      </p:sp>
      <p:sp>
        <p:nvSpPr>
          <p:cNvPr id="5" name="Rectangle 1"/>
          <p:cNvSpPr>
            <a:spLocks noChangeArrowheads="1"/>
          </p:cNvSpPr>
          <p:nvPr/>
        </p:nvSpPr>
        <p:spPr bwMode="auto">
          <a:xfrm>
            <a:off x="-449103" y="1153842"/>
            <a:ext cx="20987969"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ts val="1800"/>
              </a:spcBef>
              <a:spcAft>
                <a:spcPct val="0"/>
              </a:spcAft>
              <a:buClrTx/>
              <a:buSzTx/>
              <a:buFontTx/>
              <a:buNone/>
              <a:tabLst/>
            </a:pPr>
            <a:r>
              <a:rPr lang="en-GB" altLang="en-US" sz="6000" b="1" dirty="0" smtClean="0">
                <a:solidFill>
                  <a:schemeClr val="bg1"/>
                </a:solidFill>
                <a:latin typeface="Arial" panose="020B0604020202020204" pitchFamily="34" charset="0"/>
                <a:ea typeface="SimSun" panose="02010600030101010101" pitchFamily="2" charset="-122"/>
                <a:cs typeface="Arial" panose="020B0604020202020204" pitchFamily="34" charset="0"/>
              </a:rPr>
              <a:t>Feasibility of a Dementia Screening App In Tanzania</a:t>
            </a:r>
            <a:endParaRPr kumimoji="0" lang="en-GB" altLang="en-US" sz="6000" b="1" i="0"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grpSp>
        <p:nvGrpSpPr>
          <p:cNvPr id="6" name="Group 15"/>
          <p:cNvGrpSpPr>
            <a:grpSpLocks noChangeAspect="1"/>
          </p:cNvGrpSpPr>
          <p:nvPr/>
        </p:nvGrpSpPr>
        <p:grpSpPr bwMode="auto">
          <a:xfrm>
            <a:off x="16618043" y="52159"/>
            <a:ext cx="2736180" cy="1200884"/>
            <a:chOff x="21827792" y="0"/>
            <a:chExt cx="8452183" cy="3708624"/>
          </a:xfrm>
        </p:grpSpPr>
        <p:sp>
          <p:nvSpPr>
            <p:cNvPr id="7" name="Freeform 13"/>
            <p:cNvSpPr>
              <a:spLocks/>
            </p:cNvSpPr>
            <p:nvPr/>
          </p:nvSpPr>
          <p:spPr bwMode="auto">
            <a:xfrm>
              <a:off x="22432946" y="1337417"/>
              <a:ext cx="2011877" cy="1687816"/>
            </a:xfrm>
            <a:custGeom>
              <a:avLst/>
              <a:gdLst>
                <a:gd name="T0" fmla="*/ 2533 w 2570672"/>
                <a:gd name="T1" fmla="*/ 0 h 2156604"/>
                <a:gd name="T2" fmla="*/ 0 w 2570672"/>
                <a:gd name="T3" fmla="*/ 73452 h 2156604"/>
                <a:gd name="T4" fmla="*/ 25328 w 2570672"/>
                <a:gd name="T5" fmla="*/ 202625 h 2156604"/>
                <a:gd name="T6" fmla="*/ 63321 w 2570672"/>
                <a:gd name="T7" fmla="*/ 316602 h 2156604"/>
                <a:gd name="T8" fmla="*/ 108911 w 2570672"/>
                <a:gd name="T9" fmla="*/ 397652 h 2156604"/>
                <a:gd name="T10" fmla="*/ 177297 w 2570672"/>
                <a:gd name="T11" fmla="*/ 481235 h 2156604"/>
                <a:gd name="T12" fmla="*/ 268479 w 2570672"/>
                <a:gd name="T13" fmla="*/ 564818 h 2156604"/>
                <a:gd name="T14" fmla="*/ 372325 w 2570672"/>
                <a:gd name="T15" fmla="*/ 633204 h 2156604"/>
                <a:gd name="T16" fmla="*/ 458440 w 2570672"/>
                <a:gd name="T17" fmla="*/ 585080 h 2156604"/>
                <a:gd name="T18" fmla="*/ 552155 w 2570672"/>
                <a:gd name="T19" fmla="*/ 509096 h 2156604"/>
                <a:gd name="T20" fmla="*/ 623073 w 2570672"/>
                <a:gd name="T21" fmla="*/ 430579 h 2156604"/>
                <a:gd name="T22" fmla="*/ 678795 w 2570672"/>
                <a:gd name="T23" fmla="*/ 352062 h 2156604"/>
                <a:gd name="T24" fmla="*/ 721853 w 2570672"/>
                <a:gd name="T25" fmla="*/ 248216 h 2156604"/>
                <a:gd name="T26" fmla="*/ 747181 w 2570672"/>
                <a:gd name="T27" fmla="*/ 129173 h 2156604"/>
                <a:gd name="T28" fmla="*/ 754780 w 2570672"/>
                <a:gd name="T29" fmla="*/ 12664 h 2156604"/>
                <a:gd name="T30" fmla="*/ 25328 w 2570672"/>
                <a:gd name="T31" fmla="*/ 2533 h 215660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70672"/>
                <a:gd name="T49" fmla="*/ 0 h 2156604"/>
                <a:gd name="T50" fmla="*/ 2570672 w 2570672"/>
                <a:gd name="T51" fmla="*/ 2156604 h 215660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70672" h="2156604">
                  <a:moveTo>
                    <a:pt x="8627" y="0"/>
                  </a:moveTo>
                  <a:lnTo>
                    <a:pt x="0" y="250166"/>
                  </a:lnTo>
                  <a:lnTo>
                    <a:pt x="86264" y="690113"/>
                  </a:lnTo>
                  <a:lnTo>
                    <a:pt x="215661" y="1078302"/>
                  </a:lnTo>
                  <a:lnTo>
                    <a:pt x="370936" y="1354347"/>
                  </a:lnTo>
                  <a:lnTo>
                    <a:pt x="603849" y="1639019"/>
                  </a:lnTo>
                  <a:lnTo>
                    <a:pt x="914400" y="1923690"/>
                  </a:lnTo>
                  <a:lnTo>
                    <a:pt x="1268083" y="2156604"/>
                  </a:lnTo>
                  <a:lnTo>
                    <a:pt x="1561381" y="1992702"/>
                  </a:lnTo>
                  <a:lnTo>
                    <a:pt x="1880559" y="1733909"/>
                  </a:lnTo>
                  <a:lnTo>
                    <a:pt x="2122098" y="1466490"/>
                  </a:lnTo>
                  <a:lnTo>
                    <a:pt x="2311879" y="1199072"/>
                  </a:lnTo>
                  <a:lnTo>
                    <a:pt x="2458529" y="845389"/>
                  </a:lnTo>
                  <a:lnTo>
                    <a:pt x="2544793" y="439947"/>
                  </a:lnTo>
                  <a:lnTo>
                    <a:pt x="2570672" y="43132"/>
                  </a:lnTo>
                  <a:lnTo>
                    <a:pt x="86264" y="8626"/>
                  </a:lnTo>
                </a:path>
              </a:pathLst>
            </a:custGeom>
            <a:solidFill>
              <a:srgbClr val="003366"/>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wrap="none"/>
            <a:lstStyle/>
            <a:p>
              <a:endParaRPr lang="en-US"/>
            </a:p>
          </p:txBody>
        </p:sp>
        <p:pic>
          <p:nvPicPr>
            <p:cNvPr id="8" name="Picture 58" descr="newcastle_master_colout"/>
            <p:cNvPicPr>
              <a:picLocks noChangeAspect="1" noChangeArrowheads="1"/>
            </p:cNvPicPr>
            <p:nvPr/>
          </p:nvPicPr>
          <p:blipFill>
            <a:blip r:embed="rId3" cstate="print">
              <a:clrChange>
                <a:clrFrom>
                  <a:srgbClr val="00457F"/>
                </a:clrFrom>
                <a:clrTo>
                  <a:srgbClr val="00457F">
                    <a:alpha val="0"/>
                  </a:srgbClr>
                </a:clrTo>
              </a:clrChange>
              <a:extLst>
                <a:ext uri="{28A0092B-C50C-407E-A947-70E740481C1C}">
                  <a14:useLocalDpi xmlns:a14="http://schemas.microsoft.com/office/drawing/2010/main" val="0"/>
                </a:ext>
              </a:extLst>
            </a:blip>
            <a:srcRect/>
            <a:stretch>
              <a:fillRect/>
            </a:stretch>
          </p:blipFill>
          <p:spPr bwMode="auto">
            <a:xfrm>
              <a:off x="21827792" y="0"/>
              <a:ext cx="8452183" cy="3708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Box 8"/>
          <p:cNvSpPr txBox="1"/>
          <p:nvPr/>
        </p:nvSpPr>
        <p:spPr>
          <a:xfrm>
            <a:off x="87127" y="2226767"/>
            <a:ext cx="21296498" cy="523220"/>
          </a:xfrm>
          <a:prstGeom prst="rect">
            <a:avLst/>
          </a:prstGeom>
          <a:noFill/>
        </p:spPr>
        <p:txBody>
          <a:bodyPr wrap="square" rtlCol="0">
            <a:spAutoFit/>
          </a:bodyPr>
          <a:lstStyle/>
          <a:p>
            <a:pPr algn="ctr"/>
            <a:r>
              <a:rPr lang="en-GB" sz="2800" b="1" dirty="0" smtClean="0">
                <a:solidFill>
                  <a:schemeClr val="accent1">
                    <a:lumMod val="20000"/>
                    <a:lumOff val="80000"/>
                  </a:schemeClr>
                </a:solidFill>
              </a:rPr>
              <a:t>R Barber1, A Colgan1, </a:t>
            </a:r>
            <a:r>
              <a:rPr lang="en-GB" sz="2800" dirty="0" smtClean="0">
                <a:solidFill>
                  <a:schemeClr val="accent1">
                    <a:lumMod val="20000"/>
                    <a:lumOff val="80000"/>
                  </a:schemeClr>
                </a:solidFill>
              </a:rPr>
              <a:t>S-M Paddick2,3, </a:t>
            </a:r>
            <a:r>
              <a:rPr lang="en-GB" sz="2800" dirty="0">
                <a:solidFill>
                  <a:schemeClr val="accent1">
                    <a:lumMod val="20000"/>
                    <a:lumOff val="80000"/>
                  </a:schemeClr>
                </a:solidFill>
              </a:rPr>
              <a:t>A </a:t>
            </a:r>
            <a:r>
              <a:rPr lang="en-GB" sz="2800" dirty="0" smtClean="0">
                <a:solidFill>
                  <a:schemeClr val="accent1">
                    <a:lumMod val="20000"/>
                    <a:lumOff val="80000"/>
                  </a:schemeClr>
                </a:solidFill>
              </a:rPr>
              <a:t>Damas4, S Safic5, D Mushi6, J Kisima7, I Haule7, W </a:t>
            </a:r>
            <a:r>
              <a:rPr lang="en-GB" sz="2800" dirty="0">
                <a:solidFill>
                  <a:schemeClr val="accent1">
                    <a:lumMod val="20000"/>
                    <a:lumOff val="80000"/>
                  </a:schemeClr>
                </a:solidFill>
              </a:rPr>
              <a:t>K </a:t>
            </a:r>
            <a:r>
              <a:rPr lang="en-GB" sz="2800" dirty="0" smtClean="0">
                <a:solidFill>
                  <a:schemeClr val="accent1">
                    <a:lumMod val="20000"/>
                    <a:lumOff val="80000"/>
                  </a:schemeClr>
                </a:solidFill>
              </a:rPr>
              <a:t>Gray8, C Dotchin8,9, L Robinson9, R Walker8,9</a:t>
            </a:r>
            <a:endParaRPr lang="en-GB" sz="2800" dirty="0">
              <a:solidFill>
                <a:schemeClr val="accent1">
                  <a:lumMod val="20000"/>
                  <a:lumOff val="80000"/>
                </a:schemeClr>
              </a:solidFill>
            </a:endParaRPr>
          </a:p>
        </p:txBody>
      </p:sp>
      <p:grpSp>
        <p:nvGrpSpPr>
          <p:cNvPr id="18" name="Group 17"/>
          <p:cNvGrpSpPr/>
          <p:nvPr/>
        </p:nvGrpSpPr>
        <p:grpSpPr>
          <a:xfrm>
            <a:off x="266731" y="4089764"/>
            <a:ext cx="9497775" cy="8166404"/>
            <a:chOff x="7356448" y="9104710"/>
            <a:chExt cx="9600618" cy="7181528"/>
          </a:xfrm>
        </p:grpSpPr>
        <p:sp>
          <p:nvSpPr>
            <p:cNvPr id="10" name="Rectangle 9"/>
            <p:cNvSpPr/>
            <p:nvPr/>
          </p:nvSpPr>
          <p:spPr>
            <a:xfrm>
              <a:off x="7356448" y="9104710"/>
              <a:ext cx="9600618" cy="7181528"/>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solidFill>
                  <a:schemeClr val="tx1"/>
                </a:solidFill>
              </a:endParaRPr>
            </a:p>
            <a:p>
              <a:pPr marL="285750" indent="-285750">
                <a:buFont typeface="Arial" panose="020B0604020202020204" pitchFamily="34" charset="0"/>
                <a:buChar char="•"/>
              </a:pPr>
              <a:endParaRPr lang="en-GB" sz="1000" dirty="0">
                <a:solidFill>
                  <a:schemeClr val="tx1"/>
                </a:solidFill>
              </a:endParaRPr>
            </a:p>
            <a:p>
              <a:pPr>
                <a:lnSpc>
                  <a:spcPct val="140000"/>
                </a:lnSpc>
                <a:spcAft>
                  <a:spcPts val="1800"/>
                </a:spcAft>
              </a:pPr>
              <a:r>
                <a:rPr lang="en-GB" sz="2250" dirty="0">
                  <a:solidFill>
                    <a:schemeClr val="tx1"/>
                  </a:solidFill>
                </a:rPr>
                <a:t>Dementia is a syndrome of chronic neurodegeneration, characterised by progressive memory loss and cognitive </a:t>
              </a:r>
              <a:r>
                <a:rPr lang="en-GB" sz="2250" dirty="0" smtClean="0">
                  <a:solidFill>
                    <a:schemeClr val="tx1"/>
                  </a:solidFill>
                </a:rPr>
                <a:t>decline</a:t>
              </a:r>
              <a:r>
                <a:rPr lang="en-GB" sz="2250" baseline="30000" dirty="0" smtClean="0">
                  <a:solidFill>
                    <a:schemeClr val="tx1"/>
                  </a:solidFill>
                </a:rPr>
                <a:t>1</a:t>
              </a:r>
              <a:r>
                <a:rPr lang="en-GB" sz="2250" dirty="0" smtClean="0">
                  <a:solidFill>
                    <a:schemeClr val="tx1"/>
                  </a:solidFill>
                </a:rPr>
                <a:t>. </a:t>
              </a:r>
              <a:r>
                <a:rPr lang="en-GB" sz="2250" dirty="0">
                  <a:solidFill>
                    <a:schemeClr val="tx1"/>
                  </a:solidFill>
                </a:rPr>
                <a:t>It is characteristically a condition of </a:t>
              </a:r>
              <a:r>
                <a:rPr lang="en-GB" sz="2250" dirty="0" smtClean="0">
                  <a:solidFill>
                    <a:schemeClr val="tx1"/>
                  </a:solidFill>
                </a:rPr>
                <a:t>older people, </a:t>
              </a:r>
              <a:r>
                <a:rPr lang="en-GB" sz="2250" dirty="0">
                  <a:solidFill>
                    <a:schemeClr val="tx1"/>
                  </a:solidFill>
                </a:rPr>
                <a:t>although it is not a normal part of </a:t>
              </a:r>
              <a:r>
                <a:rPr lang="en-GB" sz="2250" dirty="0" smtClean="0">
                  <a:solidFill>
                    <a:schemeClr val="tx1"/>
                  </a:solidFill>
                </a:rPr>
                <a:t>ageing</a:t>
              </a:r>
              <a:r>
                <a:rPr lang="en-GB" sz="2250" baseline="30000" dirty="0">
                  <a:solidFill>
                    <a:schemeClr val="tx1"/>
                  </a:solidFill>
                </a:rPr>
                <a:t>1</a:t>
              </a:r>
              <a:r>
                <a:rPr lang="en-GB" sz="2250" dirty="0" smtClean="0">
                  <a:solidFill>
                    <a:schemeClr val="tx1"/>
                  </a:solidFill>
                </a:rPr>
                <a:t>. There is no cure for dementia, however early detection can lead to intervention and slower progression of symptoms</a:t>
              </a:r>
              <a:r>
                <a:rPr lang="en-GB" sz="2250" baseline="30000" dirty="0" smtClean="0">
                  <a:solidFill>
                    <a:schemeClr val="tx1"/>
                  </a:solidFill>
                </a:rPr>
                <a:t>2</a:t>
              </a:r>
              <a:r>
                <a:rPr lang="en-GB" sz="2250" dirty="0" smtClean="0">
                  <a:solidFill>
                    <a:schemeClr val="tx1"/>
                  </a:solidFill>
                </a:rPr>
                <a:t>. </a:t>
              </a:r>
            </a:p>
            <a:p>
              <a:pPr>
                <a:lnSpc>
                  <a:spcPct val="140000"/>
                </a:lnSpc>
                <a:spcAft>
                  <a:spcPts val="1800"/>
                </a:spcAft>
              </a:pPr>
              <a:r>
                <a:rPr lang="en-GB" sz="2250" dirty="0" smtClean="0">
                  <a:solidFill>
                    <a:schemeClr val="tx1"/>
                  </a:solidFill>
                </a:rPr>
                <a:t>The elderly population in Sub-Saharan Africa (SSA) is increasing more rapidly than anywhere else worldwide, and reflecting this is a rapid increase in dementia prevalence</a:t>
              </a:r>
              <a:r>
                <a:rPr lang="en-GB" sz="2250" baseline="30000" dirty="0">
                  <a:solidFill>
                    <a:schemeClr val="tx1"/>
                  </a:solidFill>
                </a:rPr>
                <a:t>3</a:t>
              </a:r>
              <a:r>
                <a:rPr lang="en-GB" sz="2250" dirty="0" smtClean="0">
                  <a:solidFill>
                    <a:schemeClr val="tx1"/>
                  </a:solidFill>
                </a:rPr>
                <a:t>. However, in such resource-poor areas, psychiatric specialists are few, and unable to deal with the rising burden of dementia</a:t>
              </a:r>
              <a:r>
                <a:rPr lang="en-GB" sz="2250" spc="-300" baseline="30000" dirty="0" smtClean="0">
                  <a:solidFill>
                    <a:schemeClr val="tx1"/>
                  </a:solidFill>
                </a:rPr>
                <a:t>3</a:t>
              </a:r>
              <a:r>
                <a:rPr lang="en-GB" sz="2250" dirty="0" smtClean="0">
                  <a:solidFill>
                    <a:schemeClr val="tx1"/>
                  </a:solidFill>
                </a:rPr>
                <a:t>. Screening </a:t>
              </a:r>
              <a:r>
                <a:rPr lang="en-GB" sz="2250" dirty="0">
                  <a:solidFill>
                    <a:schemeClr val="tx1"/>
                  </a:solidFill>
                </a:rPr>
                <a:t>tools which are appropriate for use in low education settings and can be administered by non-specialists are therefore </a:t>
              </a:r>
              <a:r>
                <a:rPr lang="en-GB" sz="2250" dirty="0" smtClean="0">
                  <a:solidFill>
                    <a:schemeClr val="tx1"/>
                  </a:solidFill>
                </a:rPr>
                <a:t>needed</a:t>
              </a:r>
              <a:r>
                <a:rPr lang="en-GB" sz="2250" baseline="30000" dirty="0">
                  <a:solidFill>
                    <a:schemeClr val="tx1"/>
                  </a:solidFill>
                </a:rPr>
                <a:t>3</a:t>
              </a:r>
              <a:r>
                <a:rPr lang="en-GB" sz="2250" dirty="0" smtClean="0">
                  <a:solidFill>
                    <a:schemeClr val="tx1"/>
                  </a:solidFill>
                </a:rPr>
                <a:t>.</a:t>
              </a:r>
              <a:endParaRPr lang="en-GB" sz="2250" dirty="0">
                <a:solidFill>
                  <a:schemeClr val="tx1"/>
                </a:solidFill>
              </a:endParaRPr>
            </a:p>
            <a:p>
              <a:pPr>
                <a:lnSpc>
                  <a:spcPct val="140000"/>
                </a:lnSpc>
                <a:spcAft>
                  <a:spcPts val="1800"/>
                </a:spcAft>
              </a:pPr>
              <a:r>
                <a:rPr lang="en-GB" sz="2250" dirty="0">
                  <a:solidFill>
                    <a:schemeClr val="tx1"/>
                  </a:solidFill>
                </a:rPr>
                <a:t>Utilising an app for screening would allow regular best practice updates and decision making support to be delivered remotely, therefore aiding patient care. Never before has a study investigated the feasibility of using an app to allow rural villagers without mental health training to screen for dementia in SSA</a:t>
              </a:r>
              <a:r>
                <a:rPr lang="en-GB" sz="2250" dirty="0" smtClean="0">
                  <a:solidFill>
                    <a:schemeClr val="tx1"/>
                  </a:solidFill>
                </a:rPr>
                <a:t>.</a:t>
              </a:r>
              <a:endParaRPr lang="en-GB" sz="2250" dirty="0">
                <a:solidFill>
                  <a:schemeClr val="tx1"/>
                </a:solidFill>
              </a:endParaRPr>
            </a:p>
          </p:txBody>
        </p:sp>
        <p:sp>
          <p:nvSpPr>
            <p:cNvPr id="11" name="Rectangle 10"/>
            <p:cNvSpPr/>
            <p:nvPr/>
          </p:nvSpPr>
          <p:spPr>
            <a:xfrm>
              <a:off x="7361685" y="9114384"/>
              <a:ext cx="9593484" cy="432777"/>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1. INTRODUCTION</a:t>
              </a:r>
              <a:endParaRPr lang="en-US" sz="3000" b="1" spc="150" dirty="0"/>
            </a:p>
          </p:txBody>
        </p:sp>
      </p:grpSp>
      <p:grpSp>
        <p:nvGrpSpPr>
          <p:cNvPr id="19" name="Group 18"/>
          <p:cNvGrpSpPr/>
          <p:nvPr/>
        </p:nvGrpSpPr>
        <p:grpSpPr>
          <a:xfrm>
            <a:off x="258566" y="12484037"/>
            <a:ext cx="9505940" cy="2585281"/>
            <a:chOff x="7356449" y="9379561"/>
            <a:chExt cx="9547817" cy="10016867"/>
          </a:xfrm>
        </p:grpSpPr>
        <p:sp>
          <p:nvSpPr>
            <p:cNvPr id="20" name="Rectangle 19"/>
            <p:cNvSpPr/>
            <p:nvPr/>
          </p:nvSpPr>
          <p:spPr>
            <a:xfrm>
              <a:off x="7356449" y="9379561"/>
              <a:ext cx="9547817" cy="10016867"/>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mj-lt"/>
                <a:buAutoNum type="arabicPeriod"/>
              </a:pPr>
              <a:endParaRPr lang="en-GB" dirty="0">
                <a:solidFill>
                  <a:schemeClr val="tx1"/>
                </a:solidFill>
              </a:endParaRPr>
            </a:p>
            <a:p>
              <a:pPr marL="457200" indent="-457200">
                <a:lnSpc>
                  <a:spcPct val="140000"/>
                </a:lnSpc>
                <a:buFont typeface="+mj-lt"/>
                <a:buAutoNum type="arabicPeriod"/>
              </a:pPr>
              <a:endParaRPr lang="en-GB" sz="800" dirty="0">
                <a:solidFill>
                  <a:schemeClr val="tx1"/>
                </a:solidFill>
              </a:endParaRPr>
            </a:p>
            <a:p>
              <a:pPr marL="288925" lvl="0" indent="-288925">
                <a:lnSpc>
                  <a:spcPct val="140000"/>
                </a:lnSpc>
                <a:buFont typeface="+mj-lt"/>
                <a:buAutoNum type="arabicPeriod"/>
              </a:pPr>
              <a:r>
                <a:rPr lang="en-GB" sz="2250" dirty="0">
                  <a:solidFill>
                    <a:schemeClr val="tx1"/>
                  </a:solidFill>
                </a:rPr>
                <a:t>To screen all adults aged over </a:t>
              </a:r>
              <a:r>
                <a:rPr lang="en-GB" sz="2250" dirty="0" smtClean="0">
                  <a:solidFill>
                    <a:schemeClr val="tx1"/>
                  </a:solidFill>
                </a:rPr>
                <a:t>60 </a:t>
              </a:r>
              <a:r>
                <a:rPr lang="en-GB" sz="2250" dirty="0">
                  <a:solidFill>
                    <a:schemeClr val="tx1"/>
                  </a:solidFill>
                </a:rPr>
                <a:t>throughout twelve villages in rural </a:t>
              </a:r>
              <a:r>
                <a:rPr lang="en-GB" sz="2250" dirty="0" smtClean="0">
                  <a:solidFill>
                    <a:schemeClr val="tx1"/>
                  </a:solidFill>
                </a:rPr>
                <a:t>Tanzania, </a:t>
              </a:r>
              <a:r>
                <a:rPr lang="en-GB" sz="2250" dirty="0">
                  <a:solidFill>
                    <a:schemeClr val="tx1"/>
                  </a:solidFill>
                </a:rPr>
                <a:t>using an app-based </a:t>
              </a:r>
              <a:r>
                <a:rPr lang="en-GB" sz="2250" dirty="0" smtClean="0">
                  <a:solidFill>
                    <a:schemeClr val="tx1"/>
                  </a:solidFill>
                </a:rPr>
                <a:t>dementia screening </a:t>
              </a:r>
              <a:r>
                <a:rPr lang="en-GB" sz="2250" dirty="0">
                  <a:solidFill>
                    <a:schemeClr val="tx1"/>
                  </a:solidFill>
                </a:rPr>
                <a:t>tool.</a:t>
              </a:r>
              <a:endParaRPr lang="en-US" sz="2250" dirty="0">
                <a:solidFill>
                  <a:schemeClr val="tx1"/>
                </a:solidFill>
              </a:endParaRPr>
            </a:p>
            <a:p>
              <a:pPr marL="288925" lvl="0" indent="-288925">
                <a:lnSpc>
                  <a:spcPct val="140000"/>
                </a:lnSpc>
                <a:buFont typeface="+mj-lt"/>
                <a:buAutoNum type="arabicPeriod"/>
              </a:pPr>
              <a:r>
                <a:rPr lang="en-GB" sz="2250" dirty="0">
                  <a:solidFill>
                    <a:schemeClr val="tx1"/>
                  </a:solidFill>
                </a:rPr>
                <a:t>To establish the feasibility of the app by evaluating its construct validity and gaining feedback from those delivering and receiving the screening.</a:t>
              </a:r>
              <a:endParaRPr lang="en-US" sz="2250" dirty="0">
                <a:solidFill>
                  <a:schemeClr val="tx1"/>
                </a:solidFill>
              </a:endParaRPr>
            </a:p>
            <a:p>
              <a:pPr marL="457200" indent="-457200">
                <a:buFont typeface="+mj-lt"/>
                <a:buAutoNum type="arabicPeriod"/>
              </a:pPr>
              <a:endParaRPr lang="en-GB" sz="2000" dirty="0">
                <a:solidFill>
                  <a:schemeClr val="tx1"/>
                </a:solidFill>
              </a:endParaRPr>
            </a:p>
          </p:txBody>
        </p:sp>
        <p:sp>
          <p:nvSpPr>
            <p:cNvPr id="21" name="Rectangle 20"/>
            <p:cNvSpPr/>
            <p:nvPr/>
          </p:nvSpPr>
          <p:spPr>
            <a:xfrm>
              <a:off x="7369853" y="9424401"/>
              <a:ext cx="9524542" cy="1967269"/>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2. AIMS</a:t>
              </a:r>
              <a:endParaRPr lang="en-US" sz="3000" b="1" spc="150" dirty="0"/>
            </a:p>
          </p:txBody>
        </p:sp>
      </p:grpSp>
      <p:grpSp>
        <p:nvGrpSpPr>
          <p:cNvPr id="24" name="Group 23"/>
          <p:cNvGrpSpPr/>
          <p:nvPr/>
        </p:nvGrpSpPr>
        <p:grpSpPr>
          <a:xfrm>
            <a:off x="10044882" y="4089405"/>
            <a:ext cx="11074350" cy="10996814"/>
            <a:chOff x="7356449" y="9189180"/>
            <a:chExt cx="9547817" cy="7865304"/>
          </a:xfrm>
        </p:grpSpPr>
        <p:sp>
          <p:nvSpPr>
            <p:cNvPr id="25" name="Rectangle 24"/>
            <p:cNvSpPr/>
            <p:nvPr/>
          </p:nvSpPr>
          <p:spPr>
            <a:xfrm>
              <a:off x="7356449" y="9189180"/>
              <a:ext cx="9547817" cy="7865304"/>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400" dirty="0">
                <a:solidFill>
                  <a:schemeClr val="tx1"/>
                </a:solidFill>
              </a:endParaRPr>
            </a:p>
            <a:p>
              <a:endParaRPr lang="en-GB" sz="1400" dirty="0">
                <a:solidFill>
                  <a:schemeClr val="tx1"/>
                </a:solidFill>
              </a:endParaRPr>
            </a:p>
            <a:p>
              <a:pPr marL="342900" indent="-342900">
                <a:lnSpc>
                  <a:spcPct val="130000"/>
                </a:lnSpc>
                <a:buFont typeface="Arial" panose="020B0604020202020204" pitchFamily="34" charset="0"/>
                <a:buChar char="•"/>
              </a:pPr>
              <a:r>
                <a:rPr lang="en-GB" sz="2250" dirty="0">
                  <a:solidFill>
                    <a:schemeClr val="tx1"/>
                  </a:solidFill>
                </a:rPr>
                <a:t>An </a:t>
              </a:r>
              <a:r>
                <a:rPr lang="en-GB" sz="2250" dirty="0" smtClean="0">
                  <a:solidFill>
                    <a:schemeClr val="tx1"/>
                  </a:solidFill>
                </a:rPr>
                <a:t>App </a:t>
              </a:r>
              <a:r>
                <a:rPr lang="en-GB" sz="2250" dirty="0">
                  <a:solidFill>
                    <a:schemeClr val="tx1"/>
                  </a:solidFill>
                </a:rPr>
                <a:t>was created, containing a census proforma and </a:t>
              </a:r>
              <a:r>
                <a:rPr lang="en-GB" sz="2250" dirty="0" smtClean="0">
                  <a:solidFill>
                    <a:schemeClr val="tx1"/>
                  </a:solidFill>
                </a:rPr>
                <a:t>a digital format </a:t>
              </a:r>
              <a:r>
                <a:rPr lang="en-GB" sz="2250" dirty="0">
                  <a:solidFill>
                    <a:schemeClr val="tx1"/>
                  </a:solidFill>
                </a:rPr>
                <a:t>of the ‘</a:t>
              </a:r>
              <a:r>
                <a:rPr lang="en-GB" altLang="zh-CN" sz="2250" dirty="0">
                  <a:solidFill>
                    <a:schemeClr val="tx1"/>
                  </a:solidFill>
                </a:rPr>
                <a:t>Six Item Dementia Screening for Africa’ (SIDSA)</a:t>
              </a:r>
              <a:r>
                <a:rPr lang="en-GB" sz="2250" dirty="0">
                  <a:solidFill>
                    <a:schemeClr val="tx1"/>
                  </a:solidFill>
                </a:rPr>
                <a:t>, </a:t>
              </a:r>
              <a:r>
                <a:rPr lang="en-GB" sz="2250" dirty="0" smtClean="0">
                  <a:solidFill>
                    <a:schemeClr val="tx1"/>
                  </a:solidFill>
                </a:rPr>
                <a:t>a tool </a:t>
              </a:r>
              <a:r>
                <a:rPr lang="en-GB" altLang="zh-CN" sz="2250" dirty="0" smtClean="0">
                  <a:solidFill>
                    <a:schemeClr val="tx1"/>
                  </a:solidFill>
                </a:rPr>
                <a:t>which has previously </a:t>
              </a:r>
              <a:r>
                <a:rPr lang="en-GB" altLang="zh-CN" sz="2250" dirty="0">
                  <a:solidFill>
                    <a:schemeClr val="tx1"/>
                  </a:solidFill>
                </a:rPr>
                <a:t>been </a:t>
              </a:r>
              <a:r>
                <a:rPr lang="en-GB" sz="2250" dirty="0">
                  <a:solidFill>
                    <a:schemeClr val="tx1"/>
                  </a:solidFill>
                </a:rPr>
                <a:t>validated </a:t>
              </a:r>
              <a:r>
                <a:rPr lang="en-GB" sz="2250" dirty="0" smtClean="0">
                  <a:solidFill>
                    <a:schemeClr val="tx1"/>
                  </a:solidFill>
                </a:rPr>
                <a:t>as a </a:t>
              </a:r>
              <a:r>
                <a:rPr lang="en-GB" sz="2250" dirty="0">
                  <a:solidFill>
                    <a:schemeClr val="tx1"/>
                  </a:solidFill>
                </a:rPr>
                <a:t>pen and </a:t>
              </a:r>
              <a:r>
                <a:rPr lang="en-GB" sz="2250" dirty="0" smtClean="0">
                  <a:solidFill>
                    <a:schemeClr val="tx1"/>
                  </a:solidFill>
                </a:rPr>
                <a:t>paper screening test </a:t>
              </a:r>
              <a:r>
                <a:rPr lang="en-GB" sz="2250" dirty="0">
                  <a:solidFill>
                    <a:schemeClr val="tx1"/>
                  </a:solidFill>
                </a:rPr>
                <a:t>in </a:t>
              </a:r>
              <a:r>
                <a:rPr lang="en-GB" sz="2250" dirty="0" smtClean="0">
                  <a:solidFill>
                    <a:schemeClr val="tx1"/>
                  </a:solidFill>
                </a:rPr>
                <a:t>Tanzania</a:t>
              </a:r>
              <a:r>
                <a:rPr lang="en-GB" sz="2250" spc="-300" baseline="30000" dirty="0" smtClean="0">
                  <a:solidFill>
                    <a:schemeClr val="tx1"/>
                  </a:solidFill>
                </a:rPr>
                <a:t>4</a:t>
              </a:r>
              <a:r>
                <a:rPr lang="en-GB" sz="2250" dirty="0" smtClean="0">
                  <a:solidFill>
                    <a:schemeClr val="tx1"/>
                  </a:solidFill>
                </a:rPr>
                <a:t>.</a:t>
              </a:r>
              <a:endParaRPr lang="en-GB" sz="2250" dirty="0">
                <a:solidFill>
                  <a:schemeClr val="tx1"/>
                </a:solidFill>
              </a:endParaRPr>
            </a:p>
            <a:p>
              <a:pPr>
                <a:lnSpc>
                  <a:spcPct val="130000"/>
                </a:lnSpc>
              </a:pPr>
              <a:r>
                <a:rPr lang="en-GB" sz="2400" b="1" i="1" dirty="0">
                  <a:solidFill>
                    <a:srgbClr val="C00000"/>
                  </a:solidFill>
                </a:rPr>
                <a:t>Phase 1:</a:t>
              </a:r>
            </a:p>
            <a:p>
              <a:pPr marL="342900" indent="-342900">
                <a:lnSpc>
                  <a:spcPct val="130000"/>
                </a:lnSpc>
                <a:buFont typeface="Arial" panose="020B0604020202020204" pitchFamily="34" charset="0"/>
                <a:buChar char="•"/>
              </a:pPr>
              <a:r>
                <a:rPr lang="en-GB" sz="2250" dirty="0">
                  <a:solidFill>
                    <a:schemeClr val="tx1"/>
                  </a:solidFill>
                </a:rPr>
                <a:t>Enumerators (local villagers, regularly employed to assist with research) for 12 villages in the Hai district of Tanzania were given standardised training for the new device.</a:t>
              </a:r>
            </a:p>
            <a:p>
              <a:pPr marL="342900" indent="-342900">
                <a:lnSpc>
                  <a:spcPct val="130000"/>
                </a:lnSpc>
                <a:buFont typeface="Arial" panose="020B0604020202020204" pitchFamily="34" charset="0"/>
                <a:buChar char="•"/>
              </a:pPr>
              <a:r>
                <a:rPr lang="en-GB" sz="2250" dirty="0">
                  <a:solidFill>
                    <a:schemeClr val="tx1"/>
                  </a:solidFill>
                </a:rPr>
                <a:t>Each enumerator then used the app to carry out a census of their village. </a:t>
              </a:r>
              <a:endParaRPr lang="en-GB" sz="2250" dirty="0" smtClean="0">
                <a:solidFill>
                  <a:schemeClr val="tx1"/>
                </a:solidFill>
              </a:endParaRPr>
            </a:p>
            <a:p>
              <a:pPr marL="342900" indent="-342900">
                <a:lnSpc>
                  <a:spcPct val="130000"/>
                </a:lnSpc>
                <a:buFont typeface="Arial" panose="020B0604020202020204" pitchFamily="34" charset="0"/>
                <a:buChar char="•"/>
              </a:pPr>
              <a:r>
                <a:rPr lang="en-GB" sz="2250" dirty="0">
                  <a:solidFill>
                    <a:schemeClr val="tx1"/>
                  </a:solidFill>
                </a:rPr>
                <a:t>Those identified as </a:t>
              </a:r>
              <a:r>
                <a:rPr lang="en-GB" sz="2250" dirty="0" smtClean="0">
                  <a:solidFill>
                    <a:schemeClr val="tx1"/>
                  </a:solidFill>
                  <a:sym typeface="Symbol" panose="05050102010706020507" pitchFamily="18" charset="2"/>
                </a:rPr>
                <a:t></a:t>
              </a:r>
              <a:r>
                <a:rPr lang="en-GB" sz="2250" dirty="0" smtClean="0">
                  <a:solidFill>
                    <a:schemeClr val="tx1"/>
                  </a:solidFill>
                </a:rPr>
                <a:t>60 years </a:t>
              </a:r>
              <a:r>
                <a:rPr lang="en-GB" sz="2250" dirty="0">
                  <a:solidFill>
                    <a:schemeClr val="tx1"/>
                  </a:solidFill>
                </a:rPr>
                <a:t>in the census </a:t>
              </a:r>
              <a:r>
                <a:rPr lang="en-GB" sz="2250" dirty="0" smtClean="0">
                  <a:solidFill>
                    <a:schemeClr val="tx1"/>
                  </a:solidFill>
                </a:rPr>
                <a:t>who consented were screened.</a:t>
              </a:r>
            </a:p>
            <a:p>
              <a:pPr>
                <a:lnSpc>
                  <a:spcPct val="130000"/>
                </a:lnSpc>
              </a:pPr>
              <a:r>
                <a:rPr lang="en-GB" sz="2400" b="1" i="1" dirty="0" smtClean="0">
                  <a:solidFill>
                    <a:srgbClr val="C00000"/>
                  </a:solidFill>
                </a:rPr>
                <a:t>Phase </a:t>
              </a:r>
              <a:r>
                <a:rPr lang="en-GB" sz="2400" b="1" i="1" dirty="0">
                  <a:solidFill>
                    <a:srgbClr val="C00000"/>
                  </a:solidFill>
                </a:rPr>
                <a:t>2: </a:t>
              </a:r>
            </a:p>
            <a:p>
              <a:pPr marL="342900" indent="-342900">
                <a:lnSpc>
                  <a:spcPct val="130000"/>
                </a:lnSpc>
                <a:buFont typeface="Arial" panose="020B0604020202020204" pitchFamily="34" charset="0"/>
                <a:buChar char="•"/>
              </a:pPr>
              <a:r>
                <a:rPr lang="en-GB" sz="2250" dirty="0">
                  <a:solidFill>
                    <a:schemeClr val="tx1"/>
                  </a:solidFill>
                </a:rPr>
                <a:t>In two </a:t>
              </a:r>
              <a:r>
                <a:rPr lang="en-GB" sz="2250" dirty="0" smtClean="0">
                  <a:solidFill>
                    <a:schemeClr val="tx1"/>
                  </a:solidFill>
                </a:rPr>
                <a:t>focus villages</a:t>
              </a:r>
              <a:r>
                <a:rPr lang="en-GB" sz="2250" dirty="0">
                  <a:solidFill>
                    <a:schemeClr val="tx1"/>
                  </a:solidFill>
                </a:rPr>
                <a:t>, those screened were stratified based upon their cognitive score, then randomly selected for phase 2. All of those scoring poorly were selected, 50% scoring moderately and 10% of those who scored well.</a:t>
              </a:r>
            </a:p>
            <a:p>
              <a:pPr marL="342900" indent="-342900">
                <a:lnSpc>
                  <a:spcPct val="130000"/>
                </a:lnSpc>
                <a:buFont typeface="Arial" panose="020B0604020202020204" pitchFamily="34" charset="0"/>
                <a:buChar char="•"/>
              </a:pPr>
              <a:r>
                <a:rPr lang="en-GB" sz="2250" dirty="0">
                  <a:solidFill>
                    <a:schemeClr val="tx1"/>
                  </a:solidFill>
                </a:rPr>
                <a:t>Selected participants were assessed in greater detail by research students </a:t>
              </a:r>
              <a:r>
                <a:rPr lang="en-GB" sz="2250" dirty="0" smtClean="0">
                  <a:solidFill>
                    <a:schemeClr val="tx1"/>
                  </a:solidFill>
                </a:rPr>
                <a:t>- blinded </a:t>
              </a:r>
              <a:r>
                <a:rPr lang="en-GB" sz="2250" dirty="0">
                  <a:solidFill>
                    <a:schemeClr val="tx1"/>
                  </a:solidFill>
                </a:rPr>
                <a:t>to screening </a:t>
              </a:r>
              <a:r>
                <a:rPr lang="en-GB" sz="2250" dirty="0" smtClean="0">
                  <a:solidFill>
                    <a:schemeClr val="tx1"/>
                  </a:solidFill>
                </a:rPr>
                <a:t>scores - </a:t>
              </a:r>
              <a:r>
                <a:rPr lang="en-GB" sz="2250" dirty="0">
                  <a:solidFill>
                    <a:schemeClr val="tx1"/>
                  </a:solidFill>
                </a:rPr>
                <a:t>and a provisional </a:t>
              </a:r>
              <a:r>
                <a:rPr lang="en-GB" sz="2250" dirty="0" smtClean="0">
                  <a:solidFill>
                    <a:schemeClr val="tx1"/>
                  </a:solidFill>
                </a:rPr>
                <a:t>judgment </a:t>
              </a:r>
              <a:r>
                <a:rPr lang="en-GB" sz="2250" dirty="0">
                  <a:solidFill>
                    <a:schemeClr val="tx1"/>
                  </a:solidFill>
                </a:rPr>
                <a:t>of cognitive functioning was given</a:t>
              </a:r>
              <a:r>
                <a:rPr lang="en-GB" sz="2250" dirty="0" smtClean="0">
                  <a:solidFill>
                    <a:schemeClr val="tx1"/>
                  </a:solidFill>
                </a:rPr>
                <a:t>.</a:t>
              </a:r>
            </a:p>
            <a:p>
              <a:pPr marL="342900" indent="-342900">
                <a:lnSpc>
                  <a:spcPct val="130000"/>
                </a:lnSpc>
                <a:buFont typeface="Arial" panose="020B0604020202020204" pitchFamily="34" charset="0"/>
                <a:buChar char="•"/>
              </a:pPr>
              <a:endParaRPr lang="en-GB" sz="300" dirty="0" smtClean="0">
                <a:solidFill>
                  <a:schemeClr val="tx1"/>
                </a:solidFill>
              </a:endParaRPr>
            </a:p>
            <a:p>
              <a:pPr>
                <a:lnSpc>
                  <a:spcPct val="110000"/>
                </a:lnSpc>
              </a:pPr>
              <a:r>
                <a:rPr lang="en-GB" sz="2200" b="1" u="sng" dirty="0" smtClean="0">
                  <a:solidFill>
                    <a:schemeClr val="tx1"/>
                  </a:solidFill>
                </a:rPr>
                <a:t>Figure 1 </a:t>
              </a:r>
              <a:r>
                <a:rPr lang="en-GB" sz="2200" b="1" dirty="0" smtClean="0">
                  <a:solidFill>
                    <a:schemeClr val="tx1"/>
                  </a:solidFill>
                </a:rPr>
                <a:t>– Study Procedure</a:t>
              </a:r>
            </a:p>
            <a:p>
              <a:pPr>
                <a:lnSpc>
                  <a:spcPct val="110000"/>
                </a:lnSpc>
              </a:pPr>
              <a:endParaRPr lang="en-GB" sz="2000" b="1" dirty="0" smtClean="0">
                <a:solidFill>
                  <a:schemeClr val="tx1"/>
                </a:solidFill>
              </a:endParaRPr>
            </a:p>
            <a:p>
              <a:endParaRPr lang="en-GB" sz="2200" dirty="0">
                <a:solidFill>
                  <a:schemeClr val="tx1"/>
                </a:solidFill>
              </a:endParaRPr>
            </a:p>
            <a:p>
              <a:pPr>
                <a:lnSpc>
                  <a:spcPct val="140000"/>
                </a:lnSpc>
              </a:pPr>
              <a:endParaRPr lang="en-GB" sz="2200" dirty="0">
                <a:solidFill>
                  <a:schemeClr val="tx1"/>
                </a:solidFill>
              </a:endParaRPr>
            </a:p>
            <a:p>
              <a:pPr marL="342900" indent="-342900">
                <a:lnSpc>
                  <a:spcPct val="140000"/>
                </a:lnSpc>
                <a:buFont typeface="Arial" panose="020B0604020202020204" pitchFamily="34" charset="0"/>
                <a:buChar char="•"/>
              </a:pPr>
              <a:endParaRPr lang="en-GB" sz="2200" dirty="0">
                <a:solidFill>
                  <a:schemeClr val="tx1"/>
                </a:solidFill>
              </a:endParaRPr>
            </a:p>
            <a:p>
              <a:pPr marL="342900" indent="-342900">
                <a:lnSpc>
                  <a:spcPct val="140000"/>
                </a:lnSpc>
                <a:buFont typeface="Arial" panose="020B0604020202020204" pitchFamily="34" charset="0"/>
                <a:buChar char="•"/>
              </a:pPr>
              <a:endParaRPr lang="en-GB" sz="2200" dirty="0">
                <a:solidFill>
                  <a:schemeClr val="tx1"/>
                </a:solidFill>
              </a:endParaRPr>
            </a:p>
            <a:p>
              <a:pPr>
                <a:lnSpc>
                  <a:spcPct val="140000"/>
                </a:lnSpc>
              </a:pPr>
              <a:endParaRPr lang="en-GB" sz="1050" b="1" u="sng" dirty="0" smtClean="0">
                <a:solidFill>
                  <a:schemeClr val="tx1"/>
                </a:solidFill>
              </a:endParaRPr>
            </a:p>
            <a:p>
              <a:pPr>
                <a:lnSpc>
                  <a:spcPct val="140000"/>
                </a:lnSpc>
              </a:pPr>
              <a:r>
                <a:rPr lang="en-GB" sz="2250" b="1" u="sng" dirty="0" smtClean="0">
                  <a:solidFill>
                    <a:schemeClr val="tx1"/>
                  </a:solidFill>
                </a:rPr>
                <a:t>Feedback</a:t>
              </a:r>
              <a:endParaRPr lang="en-GB" sz="2250" b="1" u="sng" dirty="0">
                <a:solidFill>
                  <a:schemeClr val="tx1"/>
                </a:solidFill>
              </a:endParaRPr>
            </a:p>
            <a:p>
              <a:pPr marL="342900" indent="-342900">
                <a:lnSpc>
                  <a:spcPct val="140000"/>
                </a:lnSpc>
                <a:buFont typeface="Arial" panose="020B0604020202020204" pitchFamily="34" charset="0"/>
                <a:buChar char="•"/>
              </a:pPr>
              <a:r>
                <a:rPr lang="en-GB" sz="2250" dirty="0">
                  <a:solidFill>
                    <a:schemeClr val="tx1"/>
                  </a:solidFill>
                </a:rPr>
                <a:t>Enumerators and </a:t>
              </a:r>
              <a:r>
                <a:rPr lang="en-GB" sz="2250" dirty="0" smtClean="0">
                  <a:solidFill>
                    <a:schemeClr val="tx1"/>
                  </a:solidFill>
                </a:rPr>
                <a:t>those participants </a:t>
              </a:r>
              <a:r>
                <a:rPr lang="en-GB" sz="2250" dirty="0">
                  <a:solidFill>
                    <a:schemeClr val="tx1"/>
                  </a:solidFill>
                </a:rPr>
                <a:t>seen in phase 2 were given </a:t>
              </a:r>
              <a:r>
                <a:rPr lang="en-GB" sz="2250" dirty="0" smtClean="0">
                  <a:solidFill>
                    <a:schemeClr val="tx1"/>
                  </a:solidFill>
                </a:rPr>
                <a:t>Likert-style questionnaires </a:t>
              </a:r>
              <a:r>
                <a:rPr lang="en-GB" sz="2250" dirty="0">
                  <a:solidFill>
                    <a:schemeClr val="tx1"/>
                  </a:solidFill>
                </a:rPr>
                <a:t>to explore their experiences of using the app.</a:t>
              </a:r>
            </a:p>
            <a:p>
              <a:pPr>
                <a:lnSpc>
                  <a:spcPct val="140000"/>
                </a:lnSpc>
              </a:pPr>
              <a:endParaRPr lang="en-GB" sz="2300" dirty="0">
                <a:solidFill>
                  <a:schemeClr val="tx1"/>
                </a:solidFill>
              </a:endParaRPr>
            </a:p>
            <a:p>
              <a:pPr marL="342900" indent="-342900">
                <a:lnSpc>
                  <a:spcPct val="140000"/>
                </a:lnSpc>
                <a:buFont typeface="Arial" panose="020B0604020202020204" pitchFamily="34" charset="0"/>
                <a:buChar char="•"/>
              </a:pPr>
              <a:endParaRPr lang="en-GB" sz="2300" dirty="0">
                <a:solidFill>
                  <a:schemeClr val="tx1"/>
                </a:solidFill>
              </a:endParaRPr>
            </a:p>
            <a:p>
              <a:pPr marL="342900" indent="-342900">
                <a:buFont typeface="Arial" panose="020B0604020202020204" pitchFamily="34" charset="0"/>
                <a:buChar char="•"/>
              </a:pPr>
              <a:endParaRPr lang="en-GB" sz="2300" dirty="0">
                <a:solidFill>
                  <a:schemeClr val="tx1"/>
                </a:solidFill>
              </a:endParaRPr>
            </a:p>
          </p:txBody>
        </p:sp>
        <p:sp>
          <p:nvSpPr>
            <p:cNvPr id="26" name="Rectangle 25"/>
            <p:cNvSpPr/>
            <p:nvPr/>
          </p:nvSpPr>
          <p:spPr>
            <a:xfrm>
              <a:off x="7356449" y="9201280"/>
              <a:ext cx="9537444" cy="349514"/>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3. METHODS</a:t>
              </a:r>
              <a:endParaRPr lang="en-US" sz="3000" b="1" spc="150" dirty="0"/>
            </a:p>
          </p:txBody>
        </p:sp>
      </p:grpSp>
      <p:grpSp>
        <p:nvGrpSpPr>
          <p:cNvPr id="52" name="Group 51">
            <a:extLst>
              <a:ext uri="{FF2B5EF4-FFF2-40B4-BE49-F238E27FC236}">
                <a16:creationId xmlns:a16="http://schemas.microsoft.com/office/drawing/2014/main" xmlns="" id="{23F7D416-4C89-4441-8BD6-215B8287960F}"/>
              </a:ext>
            </a:extLst>
          </p:cNvPr>
          <p:cNvGrpSpPr/>
          <p:nvPr/>
        </p:nvGrpSpPr>
        <p:grpSpPr>
          <a:xfrm>
            <a:off x="258368" y="15384605"/>
            <a:ext cx="20860866" cy="6839384"/>
            <a:chOff x="265800" y="15593785"/>
            <a:chExt cx="20827564" cy="6677449"/>
          </a:xfrm>
        </p:grpSpPr>
        <p:sp>
          <p:nvSpPr>
            <p:cNvPr id="28" name="Rectangle 27"/>
            <p:cNvSpPr/>
            <p:nvPr/>
          </p:nvSpPr>
          <p:spPr>
            <a:xfrm>
              <a:off x="265800" y="15593785"/>
              <a:ext cx="20827564" cy="6677449"/>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solidFill>
                  <a:schemeClr val="tx1"/>
                </a:solidFill>
              </a:endParaRPr>
            </a:p>
            <a:p>
              <a:pPr marL="285750" indent="-285750">
                <a:buFont typeface="Arial" panose="020B0604020202020204" pitchFamily="34" charset="0"/>
                <a:buChar char="•"/>
              </a:pPr>
              <a:endParaRPr lang="en-GB" sz="1200" dirty="0">
                <a:solidFill>
                  <a:schemeClr val="tx1"/>
                </a:solidFill>
              </a:endParaRPr>
            </a:p>
            <a:p>
              <a:pPr>
                <a:lnSpc>
                  <a:spcPct val="140000"/>
                </a:lnSpc>
              </a:pPr>
              <a:r>
                <a:rPr lang="en-GB" sz="2300" b="1" dirty="0">
                  <a:solidFill>
                    <a:schemeClr val="tx1"/>
                  </a:solidFill>
                </a:rPr>
                <a:t> </a:t>
              </a:r>
              <a:r>
                <a:rPr lang="en-GB" sz="2400" b="1" i="1" dirty="0">
                  <a:solidFill>
                    <a:srgbClr val="C00000"/>
                  </a:solidFill>
                </a:rPr>
                <a:t>Construct Validity</a:t>
              </a:r>
            </a:p>
            <a:p>
              <a:pPr marL="223838" indent="-223838">
                <a:lnSpc>
                  <a:spcPct val="140000"/>
                </a:lnSpc>
                <a:buFont typeface="Arial" panose="020B0604020202020204" pitchFamily="34" charset="0"/>
                <a:buChar char="•"/>
              </a:pPr>
              <a:r>
                <a:rPr lang="en-GB" sz="2250" spc="-20" dirty="0" smtClean="0">
                  <a:solidFill>
                    <a:schemeClr val="tx1"/>
                  </a:solidFill>
                </a:rPr>
                <a:t>Screening scores were compared with </a:t>
              </a:r>
              <a:r>
                <a:rPr lang="en-GB" sz="2250" spc="-20" dirty="0">
                  <a:solidFill>
                    <a:schemeClr val="tx1"/>
                  </a:solidFill>
                </a:rPr>
                <a:t>factors </a:t>
              </a:r>
              <a:r>
                <a:rPr lang="en-GB" sz="2250" spc="-20" dirty="0" smtClean="0">
                  <a:solidFill>
                    <a:schemeClr val="tx1"/>
                  </a:solidFill>
                </a:rPr>
                <a:t>known to be associated </a:t>
              </a:r>
              <a:r>
                <a:rPr lang="en-GB" sz="2250" spc="-20" dirty="0">
                  <a:solidFill>
                    <a:schemeClr val="tx1"/>
                  </a:solidFill>
                </a:rPr>
                <a:t>with </a:t>
              </a:r>
              <a:r>
                <a:rPr lang="en-GB" sz="2250" spc="-20" dirty="0" smtClean="0">
                  <a:solidFill>
                    <a:schemeClr val="tx1"/>
                  </a:solidFill>
                </a:rPr>
                <a:t>dementia</a:t>
              </a:r>
            </a:p>
            <a:p>
              <a:pPr marL="342900" indent="-342900">
                <a:lnSpc>
                  <a:spcPct val="140000"/>
                </a:lnSpc>
                <a:buFont typeface="Arial" panose="020B0604020202020204" pitchFamily="34" charset="0"/>
                <a:buChar char="•"/>
              </a:pPr>
              <a:endParaRPr lang="en-GB" sz="200" dirty="0" smtClean="0">
                <a:solidFill>
                  <a:schemeClr val="tx1"/>
                </a:solidFill>
              </a:endParaRPr>
            </a:p>
            <a:p>
              <a:r>
                <a:rPr lang="en-GB" sz="2000" b="1" u="sng" dirty="0" smtClean="0">
                  <a:solidFill>
                    <a:schemeClr val="tx1"/>
                  </a:solidFill>
                </a:rPr>
                <a:t>Table </a:t>
              </a:r>
              <a:r>
                <a:rPr lang="en-GB" sz="2000" b="1" u="sng" dirty="0">
                  <a:solidFill>
                    <a:schemeClr val="tx1"/>
                  </a:solidFill>
                </a:rPr>
                <a:t>1</a:t>
              </a:r>
              <a:r>
                <a:rPr lang="en-GB" sz="2000" b="1" dirty="0">
                  <a:solidFill>
                    <a:schemeClr val="tx1"/>
                  </a:solidFill>
                </a:rPr>
                <a:t> – </a:t>
              </a:r>
              <a:r>
                <a:rPr lang="en-GB" sz="2000" b="1" dirty="0" smtClean="0">
                  <a:solidFill>
                    <a:schemeClr val="tx1"/>
                  </a:solidFill>
                </a:rPr>
                <a:t>Correlation between SIDSA score and dementia-predictive variables. </a:t>
              </a:r>
              <a:endParaRPr lang="en-GB" sz="2300" dirty="0">
                <a:solidFill>
                  <a:schemeClr val="tx1"/>
                </a:solidFill>
              </a:endParaRPr>
            </a:p>
            <a:p>
              <a:pPr lvl="1">
                <a:lnSpc>
                  <a:spcPct val="140000"/>
                </a:lnSpc>
              </a:pPr>
              <a:endParaRPr lang="en-GB" sz="2300" dirty="0">
                <a:solidFill>
                  <a:schemeClr val="tx1"/>
                </a:solidFill>
              </a:endParaRPr>
            </a:p>
            <a:p>
              <a:pPr marL="800100" lvl="1" indent="-342900">
                <a:lnSpc>
                  <a:spcPct val="140000"/>
                </a:lnSpc>
                <a:buFont typeface="Arial" panose="020B0604020202020204" pitchFamily="34" charset="0"/>
                <a:buChar char="•"/>
              </a:pPr>
              <a:endParaRPr lang="en-GB" sz="2300" dirty="0">
                <a:solidFill>
                  <a:schemeClr val="tx1"/>
                </a:solidFill>
              </a:endParaRPr>
            </a:p>
            <a:p>
              <a:pPr marL="800100" lvl="1" indent="-342900">
                <a:lnSpc>
                  <a:spcPct val="140000"/>
                </a:lnSpc>
                <a:buFont typeface="Arial" panose="020B0604020202020204" pitchFamily="34" charset="0"/>
                <a:buChar char="•"/>
              </a:pPr>
              <a:endParaRPr lang="en-GB" sz="2300" dirty="0">
                <a:solidFill>
                  <a:schemeClr val="tx1"/>
                </a:solidFill>
              </a:endParaRPr>
            </a:p>
            <a:p>
              <a:pPr lvl="1">
                <a:lnSpc>
                  <a:spcPct val="140000"/>
                </a:lnSpc>
              </a:pPr>
              <a:endParaRPr lang="en-GB" sz="2300" dirty="0">
                <a:solidFill>
                  <a:schemeClr val="tx1"/>
                </a:solidFill>
              </a:endParaRPr>
            </a:p>
            <a:p>
              <a:endParaRPr lang="en-US" sz="2000" u="sng" dirty="0">
                <a:solidFill>
                  <a:schemeClr val="tx1"/>
                </a:solidFill>
              </a:endParaRPr>
            </a:p>
            <a:p>
              <a:endParaRPr lang="en-US" sz="2000" u="sng" dirty="0">
                <a:solidFill>
                  <a:schemeClr val="tx1"/>
                </a:solidFill>
              </a:endParaRPr>
            </a:p>
            <a:p>
              <a:endParaRPr lang="en-US" sz="2000" u="sng" dirty="0">
                <a:solidFill>
                  <a:schemeClr val="tx1"/>
                </a:solidFill>
              </a:endParaRPr>
            </a:p>
            <a:p>
              <a:endParaRPr lang="en-US" sz="2000" u="sng" dirty="0">
                <a:solidFill>
                  <a:schemeClr val="tx1"/>
                </a:solidFill>
              </a:endParaRPr>
            </a:p>
            <a:p>
              <a:endParaRPr lang="en-US" sz="2000" u="sng" dirty="0">
                <a:solidFill>
                  <a:schemeClr val="tx1"/>
                </a:solidFill>
              </a:endParaRPr>
            </a:p>
            <a:p>
              <a:pPr>
                <a:lnSpc>
                  <a:spcPct val="140000"/>
                </a:lnSpc>
              </a:pPr>
              <a:r>
                <a:rPr lang="en-GB" sz="2000" b="1" u="sng" dirty="0"/>
                <a:t>Feasibility</a:t>
              </a:r>
            </a:p>
            <a:p>
              <a:pPr marL="457200" indent="-457200">
                <a:lnSpc>
                  <a:spcPct val="140000"/>
                </a:lnSpc>
                <a:buFont typeface="+mj-lt"/>
                <a:buAutoNum type="arabicPeriod"/>
              </a:pPr>
              <a:r>
                <a:rPr lang="en-GB" sz="2000" u="sng" dirty="0"/>
                <a:t>Practicality</a:t>
              </a:r>
              <a:r>
                <a:rPr lang="en-GB" sz="2000" dirty="0"/>
                <a:t> - </a:t>
              </a:r>
              <a:r>
                <a:rPr lang="en-GB" altLang="zh-CN" sz="2000" dirty="0"/>
                <a:t>98.5% of participants asked were impartial or happy for the electronic device to be used to guide their screening</a:t>
              </a:r>
            </a:p>
            <a:p>
              <a:endParaRPr lang="en-US" sz="2000" u="sng" dirty="0">
                <a:solidFill>
                  <a:schemeClr val="tx1"/>
                </a:solidFill>
              </a:endParaRPr>
            </a:p>
          </p:txBody>
        </p:sp>
        <p:sp>
          <p:nvSpPr>
            <p:cNvPr id="29" name="Rectangle 28"/>
            <p:cNvSpPr/>
            <p:nvPr/>
          </p:nvSpPr>
          <p:spPr>
            <a:xfrm>
              <a:off x="279322" y="15611163"/>
              <a:ext cx="20802029" cy="485453"/>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4. RESULTS</a:t>
              </a:r>
              <a:endParaRPr lang="en-US" sz="3000" b="1" spc="150" dirty="0"/>
            </a:p>
          </p:txBody>
        </p:sp>
      </p:grpSp>
      <p:grpSp>
        <p:nvGrpSpPr>
          <p:cNvPr id="30" name="Group 29"/>
          <p:cNvGrpSpPr/>
          <p:nvPr/>
        </p:nvGrpSpPr>
        <p:grpSpPr>
          <a:xfrm>
            <a:off x="258367" y="22614351"/>
            <a:ext cx="7136755" cy="4400324"/>
            <a:chOff x="7356449" y="9189180"/>
            <a:chExt cx="9547817" cy="8037095"/>
          </a:xfrm>
        </p:grpSpPr>
        <p:sp>
          <p:nvSpPr>
            <p:cNvPr id="31" name="Rectangle 30"/>
            <p:cNvSpPr/>
            <p:nvPr/>
          </p:nvSpPr>
          <p:spPr>
            <a:xfrm>
              <a:off x="7356449" y="9189180"/>
              <a:ext cx="9547817" cy="8037095"/>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solidFill>
                  <a:schemeClr val="tx1"/>
                </a:solidFill>
              </a:endParaRPr>
            </a:p>
            <a:p>
              <a:endParaRPr lang="en-GB" sz="1200" dirty="0">
                <a:solidFill>
                  <a:schemeClr val="tx1"/>
                </a:solidFill>
              </a:endParaRPr>
            </a:p>
            <a:p>
              <a:pPr marL="285750" indent="-285750">
                <a:lnSpc>
                  <a:spcPct val="140000"/>
                </a:lnSpc>
                <a:buFont typeface="Arial" panose="020B0604020202020204" pitchFamily="34" charset="0"/>
                <a:buChar char="•"/>
              </a:pPr>
              <a:r>
                <a:rPr lang="en-GB" altLang="zh-CN" sz="2250" dirty="0">
                  <a:solidFill>
                    <a:schemeClr val="tx1"/>
                  </a:solidFill>
                </a:rPr>
                <a:t>Using an app to screen for dementia in a rural Tanzanian population was acceptable and preferred to the equivalent </a:t>
              </a:r>
              <a:r>
                <a:rPr lang="en-GB" altLang="zh-CN" sz="2250" dirty="0" smtClean="0">
                  <a:solidFill>
                    <a:schemeClr val="tx1"/>
                  </a:solidFill>
                </a:rPr>
                <a:t>pen </a:t>
              </a:r>
              <a:r>
                <a:rPr lang="en-GB" altLang="zh-CN" sz="2250" dirty="0">
                  <a:solidFill>
                    <a:schemeClr val="tx1"/>
                  </a:solidFill>
                </a:rPr>
                <a:t>and paper test.</a:t>
              </a:r>
            </a:p>
            <a:p>
              <a:pPr marL="285750" indent="-285750">
                <a:lnSpc>
                  <a:spcPct val="140000"/>
                </a:lnSpc>
                <a:buFont typeface="Arial" panose="020B0604020202020204" pitchFamily="34" charset="0"/>
                <a:buChar char="•"/>
              </a:pPr>
              <a:r>
                <a:rPr lang="en-GB" sz="2250" spc="-20" dirty="0" smtClean="0">
                  <a:solidFill>
                    <a:schemeClr val="tx1"/>
                  </a:solidFill>
                </a:rPr>
                <a:t>Poor </a:t>
              </a:r>
              <a:r>
                <a:rPr lang="en-GB" sz="2250" spc="-20" dirty="0">
                  <a:solidFill>
                    <a:schemeClr val="tx1"/>
                  </a:solidFill>
                </a:rPr>
                <a:t>screening scores </a:t>
              </a:r>
              <a:r>
                <a:rPr lang="en-GB" sz="2250" spc="-20" dirty="0" smtClean="0">
                  <a:solidFill>
                    <a:schemeClr val="tx1"/>
                  </a:solidFill>
                </a:rPr>
                <a:t>from the app correlated with </a:t>
              </a:r>
              <a:r>
                <a:rPr lang="en-GB" sz="2250" spc="-20" dirty="0">
                  <a:solidFill>
                    <a:schemeClr val="tx1"/>
                  </a:solidFill>
                </a:rPr>
                <a:t>factors known to be associated with </a:t>
              </a:r>
              <a:r>
                <a:rPr lang="en-GB" sz="2250" spc="-20" dirty="0" smtClean="0">
                  <a:solidFill>
                    <a:schemeClr val="tx1"/>
                  </a:solidFill>
                </a:rPr>
                <a:t>dementia</a:t>
              </a:r>
              <a:endParaRPr lang="en-GB" altLang="zh-CN" sz="2250" dirty="0" smtClean="0">
                <a:solidFill>
                  <a:schemeClr val="tx1"/>
                </a:solidFill>
              </a:endParaRPr>
            </a:p>
            <a:p>
              <a:pPr marL="285750" indent="-285750">
                <a:lnSpc>
                  <a:spcPct val="140000"/>
                </a:lnSpc>
                <a:buFont typeface="Arial" panose="020B0604020202020204" pitchFamily="34" charset="0"/>
                <a:buChar char="•"/>
              </a:pPr>
              <a:r>
                <a:rPr lang="en-GB" altLang="zh-CN" sz="2250" dirty="0" smtClean="0">
                  <a:solidFill>
                    <a:schemeClr val="tx1"/>
                  </a:solidFill>
                </a:rPr>
                <a:t>A </a:t>
              </a:r>
              <a:r>
                <a:rPr lang="en-GB" altLang="zh-CN" sz="2250" dirty="0">
                  <a:solidFill>
                    <a:schemeClr val="tx1"/>
                  </a:solidFill>
                </a:rPr>
                <a:t>potential barrier to large-scale use of the app in this setting is the unreliable electricity supply, which may prevent regular charging of smart-device batteries.</a:t>
              </a:r>
            </a:p>
            <a:p>
              <a:pPr marL="285750" indent="-285750">
                <a:lnSpc>
                  <a:spcPct val="140000"/>
                </a:lnSpc>
                <a:buFont typeface="Arial" panose="020B0604020202020204" pitchFamily="34" charset="0"/>
                <a:buChar char="•"/>
              </a:pPr>
              <a:endParaRPr lang="en-GB" altLang="zh-CN" sz="2300" dirty="0">
                <a:solidFill>
                  <a:schemeClr val="tx1"/>
                </a:solidFill>
              </a:endParaRPr>
            </a:p>
            <a:p>
              <a:pPr marL="285750" indent="-285750">
                <a:lnSpc>
                  <a:spcPct val="140000"/>
                </a:lnSpc>
                <a:buFont typeface="Arial" panose="020B0604020202020204" pitchFamily="34" charset="0"/>
                <a:buChar char="•"/>
              </a:pPr>
              <a:endParaRPr lang="en-GB" sz="2300" dirty="0">
                <a:solidFill>
                  <a:schemeClr val="tx1"/>
                </a:solidFill>
              </a:endParaRPr>
            </a:p>
          </p:txBody>
        </p:sp>
        <p:sp>
          <p:nvSpPr>
            <p:cNvPr id="32" name="Rectangle 31"/>
            <p:cNvSpPr/>
            <p:nvPr/>
          </p:nvSpPr>
          <p:spPr>
            <a:xfrm>
              <a:off x="7365574" y="9222630"/>
              <a:ext cx="9506756" cy="835055"/>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5. CONCLUSIONS</a:t>
              </a:r>
              <a:endParaRPr lang="en-US" sz="3000" b="1" spc="150" dirty="0"/>
            </a:p>
          </p:txBody>
        </p:sp>
      </p:grpSp>
      <p:grpSp>
        <p:nvGrpSpPr>
          <p:cNvPr id="33" name="Group 32"/>
          <p:cNvGrpSpPr/>
          <p:nvPr/>
        </p:nvGrpSpPr>
        <p:grpSpPr>
          <a:xfrm>
            <a:off x="13986028" y="22633034"/>
            <a:ext cx="7133204" cy="4391838"/>
            <a:chOff x="7356451" y="9189182"/>
            <a:chExt cx="9547817" cy="7690897"/>
          </a:xfrm>
        </p:grpSpPr>
        <p:sp>
          <p:nvSpPr>
            <p:cNvPr id="34" name="Rectangle 33"/>
            <p:cNvSpPr/>
            <p:nvPr/>
          </p:nvSpPr>
          <p:spPr>
            <a:xfrm>
              <a:off x="7356451" y="9189182"/>
              <a:ext cx="9547817" cy="7690897"/>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solidFill>
                  <a:schemeClr val="tx1"/>
                </a:solidFill>
              </a:endParaRPr>
            </a:p>
            <a:p>
              <a:pPr marL="285750" indent="-285750">
                <a:buFont typeface="Arial" panose="020B0604020202020204" pitchFamily="34" charset="0"/>
                <a:buChar char="•"/>
              </a:pPr>
              <a:endParaRPr lang="en-GB" sz="1400" dirty="0">
                <a:solidFill>
                  <a:schemeClr val="tx1"/>
                </a:solidFill>
              </a:endParaRPr>
            </a:p>
            <a:p>
              <a:pPr>
                <a:lnSpc>
                  <a:spcPct val="140000"/>
                </a:lnSpc>
              </a:pPr>
              <a:r>
                <a:rPr lang="en-GB" sz="2250" dirty="0">
                  <a:solidFill>
                    <a:schemeClr val="tx1"/>
                  </a:solidFill>
                </a:rPr>
                <a:t>Building upon this work, future studies should be done to:</a:t>
              </a:r>
            </a:p>
            <a:p>
              <a:pPr marL="342900" indent="-342900">
                <a:lnSpc>
                  <a:spcPct val="140000"/>
                </a:lnSpc>
                <a:buFont typeface="Arial" panose="020B0604020202020204" pitchFamily="34" charset="0"/>
                <a:buChar char="•"/>
              </a:pPr>
              <a:r>
                <a:rPr lang="en-GB" sz="2250" dirty="0">
                  <a:solidFill>
                    <a:schemeClr val="tx1"/>
                  </a:solidFill>
                </a:rPr>
                <a:t>Confirm the validity of the app in this rural village setting. This would require a psychiatrist’s formal diagnoses to be given to those seen in phase 2.</a:t>
              </a:r>
            </a:p>
            <a:p>
              <a:pPr marL="342900" indent="-342900">
                <a:lnSpc>
                  <a:spcPct val="140000"/>
                </a:lnSpc>
                <a:buFont typeface="Arial" panose="020B0604020202020204" pitchFamily="34" charset="0"/>
                <a:buChar char="•"/>
              </a:pPr>
              <a:r>
                <a:rPr lang="en-GB" sz="2250" dirty="0">
                  <a:solidFill>
                    <a:schemeClr val="tx1"/>
                  </a:solidFill>
                </a:rPr>
                <a:t>Investigate the validity and feasibility of the app in a healthcare setting.</a:t>
              </a:r>
            </a:p>
            <a:p>
              <a:pPr marL="342900" indent="-342900">
                <a:lnSpc>
                  <a:spcPct val="140000"/>
                </a:lnSpc>
                <a:buFont typeface="Arial" panose="020B0604020202020204" pitchFamily="34" charset="0"/>
                <a:buChar char="•"/>
              </a:pPr>
              <a:r>
                <a:rPr lang="en-GB" sz="2250" dirty="0">
                  <a:solidFill>
                    <a:schemeClr val="tx1"/>
                  </a:solidFill>
                </a:rPr>
                <a:t>Investigate the validity and feasibility of the app in other low income, low literacy settings.</a:t>
              </a:r>
              <a:endParaRPr lang="en-US" sz="2250" dirty="0">
                <a:solidFill>
                  <a:schemeClr val="tx1"/>
                </a:solidFill>
              </a:endParaRPr>
            </a:p>
          </p:txBody>
        </p:sp>
        <p:sp>
          <p:nvSpPr>
            <p:cNvPr id="35" name="Rectangle 34"/>
            <p:cNvSpPr/>
            <p:nvPr/>
          </p:nvSpPr>
          <p:spPr>
            <a:xfrm>
              <a:off x="7366745" y="9206878"/>
              <a:ext cx="9527225" cy="835052"/>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6. FUTURE WORK</a:t>
              </a:r>
              <a:endParaRPr lang="en-US" sz="3000" b="1" spc="150" dirty="0"/>
            </a:p>
          </p:txBody>
        </p:sp>
      </p:grpSp>
      <p:grpSp>
        <p:nvGrpSpPr>
          <p:cNvPr id="36" name="Group 35"/>
          <p:cNvGrpSpPr/>
          <p:nvPr/>
        </p:nvGrpSpPr>
        <p:grpSpPr>
          <a:xfrm>
            <a:off x="271913" y="27500703"/>
            <a:ext cx="6395585" cy="2471856"/>
            <a:chOff x="7356449" y="8919192"/>
            <a:chExt cx="9568441" cy="7495557"/>
          </a:xfrm>
        </p:grpSpPr>
        <p:sp>
          <p:nvSpPr>
            <p:cNvPr id="37" name="Rectangle 36"/>
            <p:cNvSpPr/>
            <p:nvPr/>
          </p:nvSpPr>
          <p:spPr>
            <a:xfrm>
              <a:off x="7356449" y="8919192"/>
              <a:ext cx="9568441" cy="7495557"/>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solidFill>
                  <a:schemeClr val="tx1"/>
                </a:solidFill>
              </a:endParaRPr>
            </a:p>
            <a:p>
              <a:pPr>
                <a:lnSpc>
                  <a:spcPct val="120000"/>
                </a:lnSpc>
              </a:pPr>
              <a:endParaRPr lang="en-US" sz="900" dirty="0">
                <a:solidFill>
                  <a:schemeClr val="tx1"/>
                </a:solidFill>
              </a:endParaRPr>
            </a:p>
            <a:p>
              <a:pPr>
                <a:lnSpc>
                  <a:spcPct val="120000"/>
                </a:lnSpc>
              </a:pPr>
              <a:r>
                <a:rPr lang="en-US" sz="2200" dirty="0">
                  <a:solidFill>
                    <a:schemeClr val="tx1"/>
                  </a:solidFill>
                </a:rPr>
                <a:t>I would like to give my sincerest thanks to the 12 enumerators, fellow research student and local doctors with whom I worked in </a:t>
              </a:r>
              <a:r>
                <a:rPr lang="en-US" sz="2200" dirty="0" smtClean="0">
                  <a:solidFill>
                    <a:schemeClr val="tx1"/>
                  </a:solidFill>
                </a:rPr>
                <a:t>Tanzania. </a:t>
              </a:r>
              <a:r>
                <a:rPr lang="en-US" sz="2200" dirty="0">
                  <a:solidFill>
                    <a:schemeClr val="tx1"/>
                  </a:solidFill>
                </a:rPr>
                <a:t>My </a:t>
              </a:r>
              <a:r>
                <a:rPr lang="en-US" sz="2200" dirty="0" smtClean="0">
                  <a:solidFill>
                    <a:schemeClr val="tx1"/>
                  </a:solidFill>
                </a:rPr>
                <a:t>gratitude </a:t>
              </a:r>
              <a:r>
                <a:rPr lang="en-US" sz="2200" dirty="0">
                  <a:solidFill>
                    <a:schemeClr val="tx1"/>
                  </a:solidFill>
                </a:rPr>
                <a:t>also to Professor Richard Walker, Keith Gray, Dr Stella </a:t>
              </a:r>
              <a:r>
                <a:rPr lang="en-US" sz="2200" dirty="0" err="1">
                  <a:solidFill>
                    <a:schemeClr val="tx1"/>
                  </a:solidFill>
                </a:rPr>
                <a:t>Paddick</a:t>
              </a:r>
              <a:r>
                <a:rPr lang="en-US" sz="2200" dirty="0">
                  <a:solidFill>
                    <a:schemeClr val="tx1"/>
                  </a:solidFill>
                </a:rPr>
                <a:t> and Dr Catherine </a:t>
              </a:r>
              <a:r>
                <a:rPr lang="en-US" sz="2200" dirty="0" err="1">
                  <a:solidFill>
                    <a:schemeClr val="tx1"/>
                  </a:solidFill>
                </a:rPr>
                <a:t>Dotchin</a:t>
              </a:r>
              <a:r>
                <a:rPr lang="en-US" sz="2200" dirty="0">
                  <a:solidFill>
                    <a:schemeClr val="tx1"/>
                  </a:solidFill>
                </a:rPr>
                <a:t> for their support.</a:t>
              </a:r>
            </a:p>
          </p:txBody>
        </p:sp>
        <p:sp>
          <p:nvSpPr>
            <p:cNvPr id="38" name="Rectangle 37"/>
            <p:cNvSpPr/>
            <p:nvPr/>
          </p:nvSpPr>
          <p:spPr>
            <a:xfrm>
              <a:off x="7368340" y="8946905"/>
              <a:ext cx="9539760" cy="1563233"/>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7.ACKNOWLEDGEMENTS</a:t>
              </a:r>
              <a:endParaRPr lang="en-US" sz="3000" b="1" spc="150" dirty="0"/>
            </a:p>
          </p:txBody>
        </p:sp>
      </p:grpSp>
      <p:grpSp>
        <p:nvGrpSpPr>
          <p:cNvPr id="39" name="Group 38"/>
          <p:cNvGrpSpPr/>
          <p:nvPr/>
        </p:nvGrpSpPr>
        <p:grpSpPr>
          <a:xfrm>
            <a:off x="6858000" y="27492844"/>
            <a:ext cx="14261232" cy="2498764"/>
            <a:chOff x="7356449" y="9189180"/>
            <a:chExt cx="9547817" cy="8037095"/>
          </a:xfrm>
        </p:grpSpPr>
        <p:sp>
          <p:nvSpPr>
            <p:cNvPr id="40" name="Rectangle 39"/>
            <p:cNvSpPr/>
            <p:nvPr/>
          </p:nvSpPr>
          <p:spPr>
            <a:xfrm>
              <a:off x="7356449" y="9189180"/>
              <a:ext cx="9547817" cy="8037095"/>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solidFill>
                  <a:schemeClr val="tx1"/>
                </a:solidFill>
              </a:endParaRPr>
            </a:p>
            <a:p>
              <a:endParaRPr lang="en-GB" sz="1600" dirty="0">
                <a:solidFill>
                  <a:schemeClr val="tx1"/>
                </a:solidFill>
              </a:endParaRPr>
            </a:p>
            <a:p>
              <a:pPr marL="342900" indent="-342900">
                <a:lnSpc>
                  <a:spcPct val="90000"/>
                </a:lnSpc>
                <a:buFont typeface="+mj-lt"/>
                <a:buAutoNum type="arabicPeriod"/>
              </a:pPr>
              <a:r>
                <a:rPr lang="en-GB" sz="1900" dirty="0" smtClean="0">
                  <a:solidFill>
                    <a:schemeClr val="tx1"/>
                  </a:solidFill>
                </a:rPr>
                <a:t>World </a:t>
              </a:r>
              <a:r>
                <a:rPr lang="en-GB" sz="1900" dirty="0">
                  <a:solidFill>
                    <a:schemeClr val="tx1"/>
                  </a:solidFill>
                </a:rPr>
                <a:t>Health Organisation. Dementia Fact Sheets  2017 12/12/2017 [cited 2018 24/06/2018]; Available from: </a:t>
              </a:r>
              <a:r>
                <a:rPr lang="en-GB" sz="1900" u="sng" dirty="0">
                  <a:solidFill>
                    <a:schemeClr val="tx1"/>
                  </a:solidFill>
                </a:rPr>
                <a:t>http://</a:t>
              </a:r>
              <a:r>
                <a:rPr lang="en-GB" sz="1900" u="sng" dirty="0" smtClean="0">
                  <a:solidFill>
                    <a:schemeClr val="tx1"/>
                  </a:solidFill>
                </a:rPr>
                <a:t>www.who.int/news-room/fact-sheets/detail/dementia</a:t>
              </a:r>
              <a:endParaRPr lang="en-GB" sz="1900" dirty="0" smtClean="0">
                <a:solidFill>
                  <a:schemeClr val="tx1"/>
                </a:solidFill>
              </a:endParaRPr>
            </a:p>
            <a:p>
              <a:pPr marL="342900" indent="-342900">
                <a:lnSpc>
                  <a:spcPct val="90000"/>
                </a:lnSpc>
                <a:buFont typeface="+mj-lt"/>
                <a:buAutoNum type="arabicPeriod"/>
              </a:pPr>
              <a:r>
                <a:rPr lang="en-GB" sz="1900" dirty="0" smtClean="0">
                  <a:solidFill>
                    <a:schemeClr val="tx1"/>
                  </a:solidFill>
                </a:rPr>
                <a:t>Robinson L, Tang E, Taylor J-P. Dementia: timely diagnosis and early intervention. The BMJ. 2015 06/16;350:h3029</a:t>
              </a:r>
            </a:p>
            <a:p>
              <a:pPr marL="342900" indent="-342900">
                <a:lnSpc>
                  <a:spcPct val="90000"/>
                </a:lnSpc>
                <a:buFont typeface="+mj-lt"/>
                <a:buAutoNum type="arabicPeriod"/>
              </a:pPr>
              <a:r>
                <a:rPr lang="en-GB" sz="1900" dirty="0" err="1" smtClean="0">
                  <a:solidFill>
                    <a:schemeClr val="tx1"/>
                  </a:solidFill>
                </a:rPr>
                <a:t>Guerchet</a:t>
              </a:r>
              <a:r>
                <a:rPr lang="en-GB" sz="1900" dirty="0" smtClean="0">
                  <a:solidFill>
                    <a:schemeClr val="tx1"/>
                  </a:solidFill>
                </a:rPr>
                <a:t> </a:t>
              </a:r>
              <a:r>
                <a:rPr lang="en-GB" sz="1900" dirty="0">
                  <a:solidFill>
                    <a:schemeClr val="tx1"/>
                  </a:solidFill>
                </a:rPr>
                <a:t>MM, </a:t>
              </a:r>
              <a:r>
                <a:rPr lang="en-GB" sz="1900" dirty="0" err="1">
                  <a:solidFill>
                    <a:schemeClr val="tx1"/>
                  </a:solidFill>
                </a:rPr>
                <a:t>Mayston</a:t>
              </a:r>
              <a:r>
                <a:rPr lang="en-GB" sz="1900" dirty="0">
                  <a:solidFill>
                    <a:schemeClr val="tx1"/>
                  </a:solidFill>
                </a:rPr>
                <a:t> R, Lloyd-Sherlock P, Prince MJ, </a:t>
              </a:r>
              <a:r>
                <a:rPr lang="en-GB" sz="1900" dirty="0" err="1">
                  <a:solidFill>
                    <a:schemeClr val="tx1"/>
                  </a:solidFill>
                </a:rPr>
                <a:t>Aboderin</a:t>
              </a:r>
              <a:r>
                <a:rPr lang="en-GB" sz="1900" dirty="0">
                  <a:solidFill>
                    <a:schemeClr val="tx1"/>
                  </a:solidFill>
                </a:rPr>
                <a:t> I, </a:t>
              </a:r>
              <a:r>
                <a:rPr lang="en-GB" sz="1900" dirty="0" err="1">
                  <a:solidFill>
                    <a:schemeClr val="tx1"/>
                  </a:solidFill>
                </a:rPr>
                <a:t>Akinyemi</a:t>
              </a:r>
              <a:r>
                <a:rPr lang="en-GB" sz="1900" dirty="0">
                  <a:solidFill>
                    <a:schemeClr val="tx1"/>
                  </a:solidFill>
                </a:rPr>
                <a:t> R, et al. Dementia in sub-Saharan Africa: challenges and opportunities. London: Alzheimer's Disease </a:t>
              </a:r>
              <a:r>
                <a:rPr lang="en-GB" sz="1900" dirty="0" smtClean="0">
                  <a:solidFill>
                    <a:schemeClr val="tx1"/>
                  </a:solidFill>
                </a:rPr>
                <a:t>International. </a:t>
              </a:r>
              <a:r>
                <a:rPr lang="en-GB" sz="1900" dirty="0">
                  <a:solidFill>
                    <a:schemeClr val="tx1"/>
                  </a:solidFill>
                </a:rPr>
                <a:t>2017</a:t>
              </a:r>
              <a:r>
                <a:rPr lang="en-GB" sz="1900" dirty="0" smtClean="0">
                  <a:solidFill>
                    <a:schemeClr val="tx1"/>
                  </a:solidFill>
                </a:rPr>
                <a:t>.</a:t>
              </a:r>
            </a:p>
            <a:p>
              <a:pPr marL="342900" indent="-342900">
                <a:lnSpc>
                  <a:spcPct val="90000"/>
                </a:lnSpc>
                <a:buFont typeface="+mj-lt"/>
                <a:buAutoNum type="arabicPeriod"/>
              </a:pPr>
              <a:r>
                <a:rPr lang="en-GB" sz="1900" dirty="0" err="1" smtClean="0">
                  <a:solidFill>
                    <a:schemeClr val="tx1"/>
                  </a:solidFill>
                </a:rPr>
                <a:t>Gray</a:t>
              </a:r>
              <a:r>
                <a:rPr lang="en-GB" sz="1900" dirty="0" smtClean="0">
                  <a:solidFill>
                    <a:schemeClr val="tx1"/>
                  </a:solidFill>
                </a:rPr>
                <a:t> </a:t>
              </a:r>
              <a:r>
                <a:rPr lang="en-GB" sz="1900" dirty="0">
                  <a:solidFill>
                    <a:schemeClr val="tx1"/>
                  </a:solidFill>
                </a:rPr>
                <a:t>WK, </a:t>
              </a:r>
              <a:r>
                <a:rPr lang="en-GB" sz="1900" dirty="0" err="1">
                  <a:solidFill>
                    <a:schemeClr val="tx1"/>
                  </a:solidFill>
                </a:rPr>
                <a:t>Paddick</a:t>
              </a:r>
              <a:r>
                <a:rPr lang="en-GB" sz="1900" dirty="0">
                  <a:solidFill>
                    <a:schemeClr val="tx1"/>
                  </a:solidFill>
                </a:rPr>
                <a:t> S-M, </a:t>
              </a:r>
              <a:r>
                <a:rPr lang="en-GB" sz="1900" dirty="0" err="1">
                  <a:solidFill>
                    <a:schemeClr val="tx1"/>
                  </a:solidFill>
                </a:rPr>
                <a:t>Kisoli</a:t>
              </a:r>
              <a:r>
                <a:rPr lang="en-GB" sz="1900" dirty="0">
                  <a:solidFill>
                    <a:schemeClr val="tx1"/>
                  </a:solidFill>
                </a:rPr>
                <a:t> A, </a:t>
              </a:r>
              <a:r>
                <a:rPr lang="en-GB" sz="1900" dirty="0" err="1">
                  <a:solidFill>
                    <a:schemeClr val="tx1"/>
                  </a:solidFill>
                </a:rPr>
                <a:t>Dotchin</a:t>
              </a:r>
              <a:r>
                <a:rPr lang="en-GB" sz="1900" dirty="0">
                  <a:solidFill>
                    <a:schemeClr val="tx1"/>
                  </a:solidFill>
                </a:rPr>
                <a:t> CL, </a:t>
              </a:r>
              <a:r>
                <a:rPr lang="en-GB" sz="1900" dirty="0" err="1">
                  <a:solidFill>
                    <a:schemeClr val="tx1"/>
                  </a:solidFill>
                </a:rPr>
                <a:t>Longdon</a:t>
              </a:r>
              <a:r>
                <a:rPr lang="en-GB" sz="1900" dirty="0">
                  <a:solidFill>
                    <a:schemeClr val="tx1"/>
                  </a:solidFill>
                </a:rPr>
                <a:t> AR, </a:t>
              </a:r>
              <a:r>
                <a:rPr lang="en-GB" sz="1900" dirty="0" err="1">
                  <a:solidFill>
                    <a:schemeClr val="tx1"/>
                  </a:solidFill>
                </a:rPr>
                <a:t>Chaote</a:t>
              </a:r>
              <a:r>
                <a:rPr lang="en-GB" sz="1900" dirty="0">
                  <a:solidFill>
                    <a:schemeClr val="tx1"/>
                  </a:solidFill>
                </a:rPr>
                <a:t> P, et al. Development and Validation of the Identification and Intervention for Dementia in Elderly Africans (IDEA) Study Dementia Screening Instrument. Journal of Geriatric Psychiatry and Neurology. </a:t>
              </a:r>
              <a:r>
                <a:rPr lang="en-GB" sz="1900" dirty="0" smtClean="0">
                  <a:solidFill>
                    <a:schemeClr val="tx1"/>
                  </a:solidFill>
                </a:rPr>
                <a:t>2014.</a:t>
              </a:r>
              <a:endParaRPr lang="en-US" sz="1900" dirty="0">
                <a:solidFill>
                  <a:schemeClr val="tx1"/>
                </a:solidFill>
              </a:endParaRPr>
            </a:p>
          </p:txBody>
        </p:sp>
        <p:sp>
          <p:nvSpPr>
            <p:cNvPr id="41" name="Rectangle 40"/>
            <p:cNvSpPr/>
            <p:nvPr/>
          </p:nvSpPr>
          <p:spPr>
            <a:xfrm>
              <a:off x="7362345" y="9243850"/>
              <a:ext cx="9536772" cy="1563236"/>
            </a:xfrm>
            <a:prstGeom prst="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spc="150" dirty="0"/>
                <a:t>8. REFERENCES</a:t>
              </a:r>
              <a:endParaRPr lang="en-US" sz="3000" b="1" spc="150" dirty="0"/>
            </a:p>
          </p:txBody>
        </p:sp>
      </p:grpSp>
      <p:sp>
        <p:nvSpPr>
          <p:cNvPr id="12" name="TextBox 11">
            <a:extLst>
              <a:ext uri="{FF2B5EF4-FFF2-40B4-BE49-F238E27FC236}">
                <a16:creationId xmlns:a16="http://schemas.microsoft.com/office/drawing/2014/main" xmlns="" id="{D2C54899-7D07-41B4-9AF0-944592DBDB89}"/>
              </a:ext>
            </a:extLst>
          </p:cNvPr>
          <p:cNvSpPr txBox="1"/>
          <p:nvPr/>
        </p:nvSpPr>
        <p:spPr>
          <a:xfrm>
            <a:off x="10717682" y="15488115"/>
            <a:ext cx="10449123" cy="7051161"/>
          </a:xfrm>
          <a:prstGeom prst="rect">
            <a:avLst/>
          </a:prstGeom>
          <a:noFill/>
        </p:spPr>
        <p:txBody>
          <a:bodyPr wrap="square" rtlCol="0">
            <a:spAutoFit/>
          </a:bodyPr>
          <a:lstStyle/>
          <a:p>
            <a:pPr marL="457200" indent="-457200">
              <a:lnSpc>
                <a:spcPct val="140000"/>
              </a:lnSpc>
              <a:buFont typeface="+mj-lt"/>
              <a:buAutoNum type="arabicPeriod"/>
            </a:pPr>
            <a:endParaRPr lang="en-GB" sz="2300" u="sng" dirty="0"/>
          </a:p>
          <a:p>
            <a:pPr marL="336550" indent="-336550">
              <a:lnSpc>
                <a:spcPct val="140000"/>
              </a:lnSpc>
              <a:buFont typeface="+mj-lt"/>
              <a:buAutoNum type="arabicPeriod" startAt="2"/>
            </a:pPr>
            <a:r>
              <a:rPr lang="en-GB" sz="2250" u="sng" dirty="0"/>
              <a:t>Time Taken</a:t>
            </a:r>
            <a:r>
              <a:rPr lang="en-GB" sz="2250" dirty="0"/>
              <a:t> – </a:t>
            </a:r>
            <a:r>
              <a:rPr lang="en-GB" altLang="zh-CN" sz="2250" dirty="0"/>
              <a:t>77.9% of participants felt that the time taken (</a:t>
            </a:r>
            <a:r>
              <a:rPr lang="en-GB" altLang="zh-CN" sz="2250" dirty="0">
                <a:sym typeface="Symbol" panose="05050102010706020507" pitchFamily="18" charset="2"/>
              </a:rPr>
              <a:t>mean </a:t>
            </a:r>
            <a:r>
              <a:rPr lang="en-GB" altLang="zh-CN" sz="2250" dirty="0"/>
              <a:t>= 21.98 minutes) was acceptable, however 11/12 enumerators reported that the screen was too time consuming. </a:t>
            </a:r>
          </a:p>
          <a:p>
            <a:pPr marL="336550" indent="-336550">
              <a:lnSpc>
                <a:spcPct val="140000"/>
              </a:lnSpc>
              <a:buFont typeface="+mj-lt"/>
              <a:buAutoNum type="arabicPeriod" startAt="2"/>
            </a:pPr>
            <a:r>
              <a:rPr lang="en-GB" altLang="zh-CN" sz="2250" u="sng" dirty="0"/>
              <a:t>Future Use </a:t>
            </a:r>
            <a:r>
              <a:rPr lang="en-GB" altLang="zh-CN" sz="2250" dirty="0"/>
              <a:t>– The majority of participants and enumerators preferred the app to pen and paper tests. All enumerators stated that the app would be useful for their future work and that it would make them more likely to evaluate memory</a:t>
            </a:r>
            <a:r>
              <a:rPr lang="en-GB" altLang="zh-CN" sz="2250" dirty="0" smtClean="0"/>
              <a:t>.</a:t>
            </a:r>
          </a:p>
          <a:p>
            <a:pPr>
              <a:lnSpc>
                <a:spcPct val="140000"/>
              </a:lnSpc>
            </a:pPr>
            <a:r>
              <a:rPr lang="en-GB" sz="2000" b="1" u="sng" dirty="0"/>
              <a:t>Figure </a:t>
            </a:r>
            <a:r>
              <a:rPr lang="en-GB" sz="2000" b="1" u="sng" dirty="0" smtClean="0"/>
              <a:t>2</a:t>
            </a:r>
            <a:r>
              <a:rPr lang="en-GB" sz="2000" b="1" dirty="0" smtClean="0"/>
              <a:t> </a:t>
            </a:r>
            <a:r>
              <a:rPr lang="en-GB" sz="2000" b="1" dirty="0"/>
              <a:t>– Participant </a:t>
            </a:r>
            <a:r>
              <a:rPr lang="en-GB" sz="2000" b="1" dirty="0" smtClean="0"/>
              <a:t>(left) </a:t>
            </a:r>
            <a:r>
              <a:rPr lang="en-GB" sz="2000" b="1" dirty="0"/>
              <a:t>and enumerator </a:t>
            </a:r>
            <a:r>
              <a:rPr lang="en-GB" sz="2000" b="1" dirty="0" smtClean="0"/>
              <a:t>(right) preferences on screening methods</a:t>
            </a:r>
            <a:endParaRPr lang="en-GB" sz="2000" b="1" dirty="0"/>
          </a:p>
          <a:p>
            <a:pPr>
              <a:lnSpc>
                <a:spcPct val="140000"/>
              </a:lnSpc>
            </a:pPr>
            <a:r>
              <a:rPr lang="en-GB" altLang="zh-CN" sz="2300" dirty="0" smtClean="0"/>
              <a:t> </a:t>
            </a:r>
            <a:endParaRPr lang="en-GB" altLang="zh-CN" sz="2300" dirty="0"/>
          </a:p>
          <a:p>
            <a:pPr>
              <a:lnSpc>
                <a:spcPct val="140000"/>
              </a:lnSpc>
            </a:pPr>
            <a:endParaRPr lang="en-GB" sz="2300" u="sng" dirty="0"/>
          </a:p>
          <a:p>
            <a:pPr>
              <a:lnSpc>
                <a:spcPct val="140000"/>
              </a:lnSpc>
            </a:pPr>
            <a:endParaRPr lang="en-GB" sz="2300" u="sng" dirty="0"/>
          </a:p>
          <a:p>
            <a:pPr>
              <a:lnSpc>
                <a:spcPct val="140000"/>
              </a:lnSpc>
            </a:pPr>
            <a:endParaRPr lang="en-GB" sz="2300" u="sng" dirty="0"/>
          </a:p>
          <a:p>
            <a:pPr>
              <a:lnSpc>
                <a:spcPct val="140000"/>
              </a:lnSpc>
            </a:pPr>
            <a:endParaRPr lang="en-GB" sz="2300" u="sng" dirty="0"/>
          </a:p>
          <a:p>
            <a:pPr>
              <a:lnSpc>
                <a:spcPct val="140000"/>
              </a:lnSpc>
            </a:pPr>
            <a:endParaRPr lang="en-GB" sz="2300" u="sng" dirty="0"/>
          </a:p>
        </p:txBody>
      </p:sp>
      <p:graphicFrame>
        <p:nvGraphicFramePr>
          <p:cNvPr id="15" name="Table 14">
            <a:extLst>
              <a:ext uri="{FF2B5EF4-FFF2-40B4-BE49-F238E27FC236}">
                <a16:creationId xmlns:a16="http://schemas.microsoft.com/office/drawing/2014/main" xmlns="" id="{0C4EAF0D-AA63-43E6-A3E5-4FFF072AC76B}"/>
              </a:ext>
            </a:extLst>
          </p:cNvPr>
          <p:cNvGraphicFramePr>
            <a:graphicFrameLocks noGrp="1"/>
          </p:cNvGraphicFramePr>
          <p:nvPr>
            <p:extLst>
              <p:ext uri="{D42A27DB-BD31-4B8C-83A1-F6EECF244321}">
                <p14:modId xmlns:p14="http://schemas.microsoft.com/office/powerpoint/2010/main" val="559388143"/>
              </p:ext>
            </p:extLst>
          </p:nvPr>
        </p:nvGraphicFramePr>
        <p:xfrm>
          <a:off x="671057" y="17349543"/>
          <a:ext cx="9387800" cy="3347268"/>
        </p:xfrm>
        <a:graphic>
          <a:graphicData uri="http://schemas.openxmlformats.org/drawingml/2006/table">
            <a:tbl>
              <a:tblPr firstRow="1" bandRow="1">
                <a:tableStyleId>{5FD0F851-EC5A-4D38-B0AD-8093EC10F338}</a:tableStyleId>
              </a:tblPr>
              <a:tblGrid>
                <a:gridCol w="4114800">
                  <a:extLst>
                    <a:ext uri="{9D8B030D-6E8A-4147-A177-3AD203B41FA5}">
                      <a16:colId xmlns:a16="http://schemas.microsoft.com/office/drawing/2014/main" xmlns="" val="4129922106"/>
                    </a:ext>
                  </a:extLst>
                </a:gridCol>
                <a:gridCol w="876300">
                  <a:extLst>
                    <a:ext uri="{9D8B030D-6E8A-4147-A177-3AD203B41FA5}">
                      <a16:colId xmlns:a16="http://schemas.microsoft.com/office/drawing/2014/main" xmlns="" val="2355265586"/>
                    </a:ext>
                  </a:extLst>
                </a:gridCol>
                <a:gridCol w="2628900">
                  <a:extLst>
                    <a:ext uri="{9D8B030D-6E8A-4147-A177-3AD203B41FA5}">
                      <a16:colId xmlns:a16="http://schemas.microsoft.com/office/drawing/2014/main" xmlns="" val="2213260383"/>
                    </a:ext>
                  </a:extLst>
                </a:gridCol>
                <a:gridCol w="1767800">
                  <a:extLst>
                    <a:ext uri="{9D8B030D-6E8A-4147-A177-3AD203B41FA5}">
                      <a16:colId xmlns:a16="http://schemas.microsoft.com/office/drawing/2014/main" xmlns="" val="326640164"/>
                    </a:ext>
                  </a:extLst>
                </a:gridCol>
              </a:tblGrid>
              <a:tr h="425189">
                <a:tc>
                  <a:txBody>
                    <a:bodyPr/>
                    <a:lstStyle/>
                    <a:p>
                      <a:endParaRPr lang="en-GB" sz="2300" dirty="0"/>
                    </a:p>
                  </a:txBody>
                  <a:tcPr marL="79765" marR="79765" marT="39882" marB="39882"/>
                </a:tc>
                <a:tc>
                  <a:txBody>
                    <a:bodyPr/>
                    <a:lstStyle/>
                    <a:p>
                      <a:r>
                        <a:rPr lang="en-GB" sz="2000" dirty="0" smtClean="0"/>
                        <a:t>N = </a:t>
                      </a:r>
                      <a:endParaRPr lang="en-GB" sz="2000" dirty="0"/>
                    </a:p>
                  </a:txBody>
                  <a:tcPr marL="79765" marR="79765" marT="39882" marB="39882"/>
                </a:tc>
                <a:tc>
                  <a:txBody>
                    <a:bodyPr/>
                    <a:lstStyle/>
                    <a:p>
                      <a:r>
                        <a:rPr lang="en-GB" sz="2000" dirty="0" smtClean="0"/>
                        <a:t>Correlation Coefficient</a:t>
                      </a:r>
                      <a:endParaRPr lang="en-GB" sz="2000" dirty="0"/>
                    </a:p>
                  </a:txBody>
                  <a:tcPr marL="79765" marR="79765" marT="39882" marB="39882"/>
                </a:tc>
                <a:tc>
                  <a:txBody>
                    <a:bodyPr/>
                    <a:lstStyle/>
                    <a:p>
                      <a:r>
                        <a:rPr lang="en-GB" sz="2000" dirty="0" smtClean="0"/>
                        <a:t>P Value</a:t>
                      </a:r>
                      <a:endParaRPr lang="en-GB" sz="2000" dirty="0"/>
                    </a:p>
                  </a:txBody>
                  <a:tcPr marL="79765" marR="79765" marT="39882" marB="39882"/>
                </a:tc>
                <a:extLst>
                  <a:ext uri="{0D108BD9-81ED-4DB2-BD59-A6C34878D82A}">
                    <a16:rowId xmlns:a16="http://schemas.microsoft.com/office/drawing/2014/main" xmlns="" val="3608018581"/>
                  </a:ext>
                </a:extLst>
              </a:tr>
              <a:tr h="0">
                <a:tc>
                  <a:txBody>
                    <a:bodyPr/>
                    <a:lstStyle/>
                    <a:p>
                      <a:r>
                        <a:rPr lang="en-GB" sz="2000" b="1" dirty="0" smtClean="0"/>
                        <a:t>Age</a:t>
                      </a:r>
                      <a:endParaRPr lang="en-GB" sz="2000" b="1" dirty="0"/>
                    </a:p>
                  </a:txBody>
                  <a:tcPr marL="79765" marR="79765" marT="39882" marB="39882">
                    <a:solidFill>
                      <a:schemeClr val="bg1"/>
                    </a:solidFill>
                  </a:tcPr>
                </a:tc>
                <a:tc>
                  <a:txBody>
                    <a:bodyPr/>
                    <a:lstStyle/>
                    <a:p>
                      <a:r>
                        <a:rPr lang="en-GB" sz="2000" dirty="0" smtClean="0">
                          <a:latin typeface="+mn-lt"/>
                        </a:rPr>
                        <a:t>407</a:t>
                      </a:r>
                      <a:endParaRPr lang="en-GB" sz="2000" dirty="0">
                        <a:latin typeface="+mn-lt"/>
                      </a:endParaRPr>
                    </a:p>
                  </a:txBody>
                  <a:tcPr marL="79765" marR="79765" marT="39882" marB="39882"/>
                </a:tc>
                <a:tc>
                  <a:txBody>
                    <a:bodyPr/>
                    <a:lstStyle/>
                    <a:p>
                      <a:r>
                        <a:rPr lang="en-GB" sz="2000" dirty="0" smtClean="0">
                          <a:latin typeface="+mn-lt"/>
                        </a:rPr>
                        <a:t>-0.479</a:t>
                      </a:r>
                      <a:endParaRPr lang="en-GB" sz="2000" dirty="0">
                        <a:latin typeface="+mn-lt"/>
                      </a:endParaRPr>
                    </a:p>
                  </a:txBody>
                  <a:tcPr marL="79765" marR="79765" marT="39882" marB="39882"/>
                </a:tc>
                <a:tc>
                  <a:txBody>
                    <a:bodyPr/>
                    <a:lstStyle/>
                    <a:p>
                      <a:pPr marR="0" algn="l" rtl="0"/>
                      <a:r>
                        <a:rPr lang="en-US" altLang="zh-CN" sz="2000" b="0" i="0" u="none" strike="noStrike" baseline="0" dirty="0">
                          <a:latin typeface="+mn-lt"/>
                        </a:rPr>
                        <a:t>&lt;</a:t>
                      </a:r>
                      <a:r>
                        <a:rPr lang="en-US" altLang="zh-CN" sz="2000" b="0" i="0" u="none" strike="noStrike" baseline="0" dirty="0" smtClean="0">
                          <a:latin typeface="+mn-lt"/>
                        </a:rPr>
                        <a:t>0.001</a:t>
                      </a:r>
                      <a:endParaRPr lang="en-US" altLang="zh-CN" sz="2000" b="0" i="0" u="none" strike="noStrike" baseline="0" dirty="0">
                        <a:latin typeface="+mn-lt"/>
                      </a:endParaRPr>
                    </a:p>
                  </a:txBody>
                  <a:tcPr marL="79765" marR="79765" marT="39882" marB="39882"/>
                </a:tc>
                <a:extLst>
                  <a:ext uri="{0D108BD9-81ED-4DB2-BD59-A6C34878D82A}">
                    <a16:rowId xmlns:a16="http://schemas.microsoft.com/office/drawing/2014/main" xmlns="" val="1706636525"/>
                  </a:ext>
                </a:extLst>
              </a:tr>
              <a:tr h="0">
                <a:tc>
                  <a:txBody>
                    <a:bodyPr/>
                    <a:lstStyle/>
                    <a:p>
                      <a:r>
                        <a:rPr lang="en-GB" sz="2000" b="1" dirty="0" smtClean="0"/>
                        <a:t>Educational level</a:t>
                      </a:r>
                      <a:endParaRPr lang="en-GB" sz="2000" b="1" dirty="0"/>
                    </a:p>
                  </a:txBody>
                  <a:tcPr marL="79765" marR="79765" marT="39882" marB="39882">
                    <a:solidFill>
                      <a:schemeClr val="bg1"/>
                    </a:solidFill>
                  </a:tcPr>
                </a:tc>
                <a:tc>
                  <a:txBody>
                    <a:bodyPr/>
                    <a:lstStyle/>
                    <a:p>
                      <a:r>
                        <a:rPr lang="en-GB" sz="2000" dirty="0" smtClean="0">
                          <a:latin typeface="+mn-lt"/>
                        </a:rPr>
                        <a:t>407</a:t>
                      </a:r>
                      <a:endParaRPr lang="en-GB" sz="2000" dirty="0">
                        <a:latin typeface="+mn-lt"/>
                      </a:endParaRPr>
                    </a:p>
                  </a:txBody>
                  <a:tcPr marL="79765" marR="79765" marT="39882" marB="39882"/>
                </a:tc>
                <a:tc>
                  <a:txBody>
                    <a:bodyPr/>
                    <a:lstStyle/>
                    <a:p>
                      <a:r>
                        <a:rPr lang="en-GB" sz="2000" dirty="0">
                          <a:latin typeface="+mn-lt"/>
                        </a:rPr>
                        <a:t>0.394</a:t>
                      </a:r>
                    </a:p>
                  </a:txBody>
                  <a:tcPr marL="79765" marR="79765" marT="39882" marB="39882"/>
                </a:tc>
                <a:tc>
                  <a:txBody>
                    <a:bodyPr/>
                    <a:lstStyle/>
                    <a:p>
                      <a:pPr marL="0" marR="0" lvl="0" indent="0" algn="l" defTabSz="2138324" rtl="0" eaLnBrk="1" fontAlgn="auto" latinLnBrk="0" hangingPunct="1">
                        <a:lnSpc>
                          <a:spcPct val="100000"/>
                        </a:lnSpc>
                        <a:spcBef>
                          <a:spcPts val="0"/>
                        </a:spcBef>
                        <a:spcAft>
                          <a:spcPts val="0"/>
                        </a:spcAft>
                        <a:buClrTx/>
                        <a:buSzTx/>
                        <a:buFontTx/>
                        <a:buNone/>
                        <a:tabLst/>
                        <a:defRPr/>
                      </a:pPr>
                      <a:r>
                        <a:rPr lang="en-US" altLang="zh-CN" sz="2000" b="0" i="0" u="none" strike="noStrike" baseline="0" dirty="0">
                          <a:latin typeface="+mn-lt"/>
                        </a:rPr>
                        <a:t>&lt;</a:t>
                      </a:r>
                      <a:r>
                        <a:rPr lang="en-US" altLang="zh-CN" sz="2000" b="0" i="0" u="none" strike="noStrike" baseline="0" dirty="0" smtClean="0">
                          <a:latin typeface="+mn-lt"/>
                        </a:rPr>
                        <a:t>0.001</a:t>
                      </a:r>
                      <a:endParaRPr lang="en-US" altLang="zh-CN" sz="2000" b="0" i="0" u="none" strike="noStrike" baseline="0" dirty="0">
                        <a:latin typeface="+mn-lt"/>
                      </a:endParaRPr>
                    </a:p>
                  </a:txBody>
                  <a:tcPr marL="79765" marR="79765" marT="39882" marB="39882"/>
                </a:tc>
                <a:extLst>
                  <a:ext uri="{0D108BD9-81ED-4DB2-BD59-A6C34878D82A}">
                    <a16:rowId xmlns:a16="http://schemas.microsoft.com/office/drawing/2014/main" xmlns="" val="3845942588"/>
                  </a:ext>
                </a:extLst>
              </a:tr>
              <a:tr h="0">
                <a:tc>
                  <a:txBody>
                    <a:bodyPr/>
                    <a:lstStyle/>
                    <a:p>
                      <a:r>
                        <a:rPr lang="en-GB" sz="2000" b="1" dirty="0" smtClean="0"/>
                        <a:t>Informant reported</a:t>
                      </a:r>
                      <a:r>
                        <a:rPr lang="en-GB" sz="2000" b="1" baseline="0" dirty="0" smtClean="0"/>
                        <a:t> functioning </a:t>
                      </a:r>
                      <a:endParaRPr lang="en-GB" sz="2000" b="1" dirty="0"/>
                    </a:p>
                  </a:txBody>
                  <a:tcPr marL="79765" marR="79765" marT="39882" marB="39882">
                    <a:solidFill>
                      <a:schemeClr val="bg1"/>
                    </a:solidFill>
                  </a:tcPr>
                </a:tc>
                <a:tc>
                  <a:txBody>
                    <a:bodyPr/>
                    <a:lstStyle/>
                    <a:p>
                      <a:r>
                        <a:rPr lang="en-GB" sz="2000" dirty="0" smtClean="0">
                          <a:latin typeface="+mn-lt"/>
                        </a:rPr>
                        <a:t>159</a:t>
                      </a:r>
                      <a:endParaRPr lang="en-GB" sz="2000" dirty="0">
                        <a:latin typeface="+mn-lt"/>
                      </a:endParaRPr>
                    </a:p>
                  </a:txBody>
                  <a:tcPr marL="79765" marR="79765" marT="39882" marB="39882"/>
                </a:tc>
                <a:tc>
                  <a:txBody>
                    <a:bodyPr/>
                    <a:lstStyle/>
                    <a:p>
                      <a:r>
                        <a:rPr lang="en-GB" sz="2000" dirty="0">
                          <a:latin typeface="+mn-lt"/>
                        </a:rPr>
                        <a:t>0.609</a:t>
                      </a:r>
                    </a:p>
                  </a:txBody>
                  <a:tcPr marL="79765" marR="79765" marT="39882" marB="39882"/>
                </a:tc>
                <a:tc>
                  <a:txBody>
                    <a:bodyPr/>
                    <a:lstStyle/>
                    <a:p>
                      <a:pPr marL="0" marR="0" lvl="0" indent="0" algn="l" defTabSz="2138324" rtl="0" eaLnBrk="1" fontAlgn="auto" latinLnBrk="0" hangingPunct="1">
                        <a:lnSpc>
                          <a:spcPct val="100000"/>
                        </a:lnSpc>
                        <a:spcBef>
                          <a:spcPts val="0"/>
                        </a:spcBef>
                        <a:spcAft>
                          <a:spcPts val="0"/>
                        </a:spcAft>
                        <a:buClrTx/>
                        <a:buSzTx/>
                        <a:buFontTx/>
                        <a:buNone/>
                        <a:tabLst/>
                        <a:defRPr/>
                      </a:pPr>
                      <a:r>
                        <a:rPr lang="en-US" altLang="zh-CN" sz="2000" b="0" i="0" u="none" strike="noStrike" baseline="0" dirty="0">
                          <a:latin typeface="+mn-lt"/>
                        </a:rPr>
                        <a:t>&lt;</a:t>
                      </a:r>
                      <a:r>
                        <a:rPr lang="en-US" altLang="zh-CN" sz="2000" b="0" i="0" u="none" strike="noStrike" baseline="0" dirty="0" smtClean="0">
                          <a:latin typeface="+mn-lt"/>
                        </a:rPr>
                        <a:t>0.001</a:t>
                      </a:r>
                      <a:endParaRPr lang="en-US" altLang="zh-CN" sz="2000" b="0" i="0" u="none" strike="noStrike" baseline="0" dirty="0">
                        <a:latin typeface="+mn-lt"/>
                      </a:endParaRPr>
                    </a:p>
                  </a:txBody>
                  <a:tcPr marL="79765" marR="79765" marT="39882" marB="39882"/>
                </a:tc>
                <a:extLst>
                  <a:ext uri="{0D108BD9-81ED-4DB2-BD59-A6C34878D82A}">
                    <a16:rowId xmlns:a16="http://schemas.microsoft.com/office/drawing/2014/main" xmlns="" val="3419651076"/>
                  </a:ext>
                </a:extLst>
              </a:tr>
              <a:tr h="0">
                <a:tc>
                  <a:txBody>
                    <a:bodyPr/>
                    <a:lstStyle/>
                    <a:p>
                      <a:r>
                        <a:rPr lang="en-GB" sz="2000" b="1" spc="-80" baseline="0" dirty="0" smtClean="0"/>
                        <a:t>Reciprocal coordination </a:t>
                      </a:r>
                      <a:r>
                        <a:rPr lang="en-GB" sz="2000" b="1" i="0" spc="-80" baseline="0" dirty="0" smtClean="0"/>
                        <a:t>test</a:t>
                      </a:r>
                      <a:r>
                        <a:rPr lang="en-GB" sz="2000" b="1" i="1" spc="-80" baseline="0" dirty="0" smtClean="0"/>
                        <a:t> (sequencing)</a:t>
                      </a:r>
                      <a:endParaRPr lang="en-US" sz="2000" b="1" i="1" spc="-80" baseline="0" dirty="0"/>
                    </a:p>
                  </a:txBody>
                  <a:tcPr marL="79765" marR="79765" marT="39882" marB="39882">
                    <a:solidFill>
                      <a:schemeClr val="bg1"/>
                    </a:solidFill>
                  </a:tcPr>
                </a:tc>
                <a:tc>
                  <a:txBody>
                    <a:bodyPr/>
                    <a:lstStyle/>
                    <a:p>
                      <a:r>
                        <a:rPr lang="en-GB" sz="2000" dirty="0" smtClean="0"/>
                        <a:t>84</a:t>
                      </a:r>
                      <a:endParaRPr lang="en-US" sz="2000" dirty="0"/>
                    </a:p>
                  </a:txBody>
                  <a:tcPr marL="79765" marR="79765" marT="39882" marB="39882"/>
                </a:tc>
                <a:tc>
                  <a:txBody>
                    <a:bodyPr/>
                    <a:lstStyle/>
                    <a:p>
                      <a:r>
                        <a:rPr lang="en-GB" sz="2000" dirty="0" smtClean="0"/>
                        <a:t>0.543</a:t>
                      </a:r>
                      <a:endParaRPr lang="en-US" sz="2000" dirty="0"/>
                    </a:p>
                  </a:txBody>
                  <a:tcPr marL="79765" marR="79765" marT="39882" marB="39882"/>
                </a:tc>
                <a:tc>
                  <a:txBody>
                    <a:bodyPr/>
                    <a:lstStyle/>
                    <a:p>
                      <a:r>
                        <a:rPr lang="en-GB" sz="2000" dirty="0" smtClean="0"/>
                        <a:t>&lt;0.001</a:t>
                      </a:r>
                      <a:endParaRPr lang="en-US" sz="2000" dirty="0"/>
                    </a:p>
                  </a:txBody>
                  <a:tcPr marL="79765" marR="79765" marT="39882" marB="39882"/>
                </a:tc>
                <a:extLst>
                  <a:ext uri="{0D108BD9-81ED-4DB2-BD59-A6C34878D82A}">
                    <a16:rowId xmlns:a16="http://schemas.microsoft.com/office/drawing/2014/main" xmlns="" val="3028764490"/>
                  </a:ext>
                </a:extLst>
              </a:tr>
              <a:tr h="0">
                <a:tc>
                  <a:txBody>
                    <a:bodyPr/>
                    <a:lstStyle/>
                    <a:p>
                      <a:r>
                        <a:rPr lang="en-US" sz="2000" b="1" kern="1200" dirty="0" smtClean="0">
                          <a:solidFill>
                            <a:schemeClr val="tx1"/>
                          </a:solidFill>
                          <a:effectLst/>
                          <a:latin typeface="+mn-lt"/>
                          <a:ea typeface="+mn-ea"/>
                          <a:cs typeface="+mn-cs"/>
                        </a:rPr>
                        <a:t>Number</a:t>
                      </a:r>
                      <a:r>
                        <a:rPr lang="en-US" sz="2000" b="1" kern="1200" baseline="0" dirty="0" smtClean="0">
                          <a:solidFill>
                            <a:schemeClr val="tx1"/>
                          </a:solidFill>
                          <a:effectLst/>
                          <a:latin typeface="+mn-lt"/>
                          <a:ea typeface="+mn-ea"/>
                          <a:cs typeface="+mn-cs"/>
                        </a:rPr>
                        <a:t> of d</a:t>
                      </a:r>
                      <a:r>
                        <a:rPr lang="en-US" sz="2000" b="1" kern="1200" dirty="0" smtClean="0">
                          <a:solidFill>
                            <a:schemeClr val="tx1"/>
                          </a:solidFill>
                          <a:effectLst/>
                          <a:latin typeface="+mn-lt"/>
                          <a:ea typeface="+mn-ea"/>
                          <a:cs typeface="+mn-cs"/>
                        </a:rPr>
                        <a:t>ays of the week named backwards </a:t>
                      </a:r>
                      <a:r>
                        <a:rPr lang="en-US" sz="2000" b="1" i="1" kern="1200" dirty="0" smtClean="0">
                          <a:solidFill>
                            <a:schemeClr val="tx1"/>
                          </a:solidFill>
                          <a:effectLst/>
                          <a:latin typeface="+mn-lt"/>
                          <a:ea typeface="+mn-ea"/>
                          <a:cs typeface="+mn-cs"/>
                        </a:rPr>
                        <a:t>(attention)</a:t>
                      </a:r>
                      <a:endParaRPr lang="en-GB" sz="2000" b="1" i="1" dirty="0"/>
                    </a:p>
                  </a:txBody>
                  <a:tcPr marL="79765" marR="79765" marT="39882" marB="39882">
                    <a:solidFill>
                      <a:schemeClr val="bg1"/>
                    </a:solidFill>
                  </a:tcPr>
                </a:tc>
                <a:tc>
                  <a:txBody>
                    <a:bodyPr/>
                    <a:lstStyle/>
                    <a:p>
                      <a:r>
                        <a:rPr lang="en-GB" sz="2000" dirty="0" smtClean="0">
                          <a:latin typeface="+mn-lt"/>
                        </a:rPr>
                        <a:t>77</a:t>
                      </a:r>
                      <a:endParaRPr lang="en-GB" sz="2000" dirty="0">
                        <a:latin typeface="+mn-lt"/>
                      </a:endParaRPr>
                    </a:p>
                  </a:txBody>
                  <a:tcPr marL="79765" marR="79765" marT="39882" marB="39882"/>
                </a:tc>
                <a:tc>
                  <a:txBody>
                    <a:bodyPr/>
                    <a:lstStyle/>
                    <a:p>
                      <a:r>
                        <a:rPr lang="en-GB" sz="2000" dirty="0" smtClean="0">
                          <a:latin typeface="+mn-lt"/>
                        </a:rPr>
                        <a:t>0.634</a:t>
                      </a:r>
                      <a:endParaRPr lang="en-GB" sz="2000" dirty="0">
                        <a:latin typeface="+mn-lt"/>
                      </a:endParaRPr>
                    </a:p>
                  </a:txBody>
                  <a:tcPr marL="79765" marR="79765" marT="39882" marB="39882"/>
                </a:tc>
                <a:tc>
                  <a:txBody>
                    <a:bodyPr/>
                    <a:lstStyle/>
                    <a:p>
                      <a:pPr marL="0" marR="0" lvl="0" indent="0" algn="l" defTabSz="2138324" rtl="0" eaLnBrk="1" fontAlgn="auto" latinLnBrk="0" hangingPunct="1">
                        <a:lnSpc>
                          <a:spcPct val="100000"/>
                        </a:lnSpc>
                        <a:spcBef>
                          <a:spcPts val="0"/>
                        </a:spcBef>
                        <a:spcAft>
                          <a:spcPts val="0"/>
                        </a:spcAft>
                        <a:buClrTx/>
                        <a:buSzTx/>
                        <a:buFontTx/>
                        <a:buNone/>
                        <a:tabLst/>
                        <a:defRPr/>
                      </a:pPr>
                      <a:r>
                        <a:rPr lang="en-GB" altLang="zh-CN" sz="2000" b="0" i="0" u="none" strike="noStrike" baseline="0" dirty="0" smtClean="0">
                          <a:latin typeface="+mn-lt"/>
                        </a:rPr>
                        <a:t>&lt;0.001</a:t>
                      </a:r>
                      <a:endParaRPr lang="en-US" altLang="zh-CN" sz="2000" b="0" i="0" u="none" strike="noStrike" baseline="0" dirty="0">
                        <a:latin typeface="+mn-lt"/>
                      </a:endParaRPr>
                    </a:p>
                  </a:txBody>
                  <a:tcPr marL="79765" marR="79765" marT="39882" marB="39882"/>
                </a:tc>
                <a:extLst>
                  <a:ext uri="{0D108BD9-81ED-4DB2-BD59-A6C34878D82A}">
                    <a16:rowId xmlns:a16="http://schemas.microsoft.com/office/drawing/2014/main" xmlns="" val="3164419658"/>
                  </a:ext>
                </a:extLst>
              </a:tr>
              <a:tr h="0">
                <a:tc>
                  <a:txBody>
                    <a:bodyPr/>
                    <a:lstStyle/>
                    <a:p>
                      <a:r>
                        <a:rPr lang="en-US" sz="2000" b="1" kern="1200" dirty="0" smtClean="0">
                          <a:solidFill>
                            <a:schemeClr val="tx1"/>
                          </a:solidFill>
                          <a:effectLst/>
                          <a:latin typeface="+mn-lt"/>
                          <a:ea typeface="+mn-ea"/>
                          <a:cs typeface="+mn-cs"/>
                        </a:rPr>
                        <a:t>Provisional cognitive impairment diagnosis</a:t>
                      </a:r>
                      <a:endParaRPr lang="en-GB" sz="2000" b="1" dirty="0"/>
                    </a:p>
                  </a:txBody>
                  <a:tcPr marL="79765" marR="79765" marT="39882" marB="39882">
                    <a:solidFill>
                      <a:schemeClr val="bg1"/>
                    </a:solidFill>
                  </a:tcPr>
                </a:tc>
                <a:tc>
                  <a:txBody>
                    <a:bodyPr/>
                    <a:lstStyle/>
                    <a:p>
                      <a:r>
                        <a:rPr lang="en-GB" sz="2000" dirty="0" smtClean="0">
                          <a:latin typeface="+mn-lt"/>
                        </a:rPr>
                        <a:t>84</a:t>
                      </a:r>
                      <a:endParaRPr lang="en-GB" sz="2000" dirty="0">
                        <a:latin typeface="+mn-lt"/>
                      </a:endParaRPr>
                    </a:p>
                  </a:txBody>
                  <a:tcPr marL="79765" marR="79765" marT="39882" marB="39882"/>
                </a:tc>
                <a:tc>
                  <a:txBody>
                    <a:bodyPr/>
                    <a:lstStyle/>
                    <a:p>
                      <a:pPr marL="0" marR="0" algn="just">
                        <a:lnSpc>
                          <a:spcPct val="150000"/>
                        </a:lnSpc>
                        <a:spcBef>
                          <a:spcPts val="0"/>
                        </a:spcBef>
                        <a:spcAft>
                          <a:spcPts val="0"/>
                        </a:spcAft>
                      </a:pPr>
                      <a:r>
                        <a:rPr lang="en-US" sz="2000" b="0" i="0" dirty="0" smtClean="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-0.348</a:t>
                      </a:r>
                      <a:endParaRPr lang="en-US" sz="2000" b="0" i="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marL="0" marR="0" lvl="0" indent="0" algn="l" defTabSz="2138324" rtl="0" eaLnBrk="1" fontAlgn="auto" latinLnBrk="0" hangingPunct="1">
                        <a:lnSpc>
                          <a:spcPct val="100000"/>
                        </a:lnSpc>
                        <a:spcBef>
                          <a:spcPts val="0"/>
                        </a:spcBef>
                        <a:spcAft>
                          <a:spcPts val="0"/>
                        </a:spcAft>
                        <a:buClrTx/>
                        <a:buSzTx/>
                        <a:buFontTx/>
                        <a:buNone/>
                        <a:tabLst/>
                        <a:defRPr/>
                      </a:pPr>
                      <a:r>
                        <a:rPr lang="en-GB" altLang="zh-CN" sz="2000" b="0" i="0" u="none" strike="noStrike" baseline="0" dirty="0" smtClean="0">
                          <a:latin typeface="+mn-lt"/>
                        </a:rPr>
                        <a:t>0.01</a:t>
                      </a:r>
                      <a:endParaRPr lang="en-US" altLang="zh-CN" sz="2000" b="0" i="0" u="none" strike="noStrike" baseline="0" dirty="0">
                        <a:latin typeface="+mn-lt"/>
                      </a:endParaRPr>
                    </a:p>
                  </a:txBody>
                  <a:tcPr marL="79765" marR="79765" marT="39882" marB="39882"/>
                </a:tc>
                <a:extLst>
                  <a:ext uri="{0D108BD9-81ED-4DB2-BD59-A6C34878D82A}">
                    <a16:rowId xmlns:a16="http://schemas.microsoft.com/office/drawing/2014/main" xmlns="" val="1384923212"/>
                  </a:ext>
                </a:extLst>
              </a:tr>
            </a:tbl>
          </a:graphicData>
        </a:graphic>
      </p:graphicFrame>
      <p:sp>
        <p:nvSpPr>
          <p:cNvPr id="43" name="TextBox 42">
            <a:extLst>
              <a:ext uri="{FF2B5EF4-FFF2-40B4-BE49-F238E27FC236}">
                <a16:creationId xmlns:a16="http://schemas.microsoft.com/office/drawing/2014/main" xmlns="" id="{5BE437C6-22F4-4C8F-9CCD-472C58A88280}"/>
              </a:ext>
            </a:extLst>
          </p:cNvPr>
          <p:cNvSpPr txBox="1"/>
          <p:nvPr/>
        </p:nvSpPr>
        <p:spPr>
          <a:xfrm>
            <a:off x="351519" y="20793827"/>
            <a:ext cx="10518564" cy="1496948"/>
          </a:xfrm>
          <a:prstGeom prst="rect">
            <a:avLst/>
          </a:prstGeom>
          <a:noFill/>
        </p:spPr>
        <p:txBody>
          <a:bodyPr wrap="square" rtlCol="0">
            <a:spAutoFit/>
          </a:bodyPr>
          <a:lstStyle/>
          <a:p>
            <a:pPr>
              <a:lnSpc>
                <a:spcPct val="120000"/>
              </a:lnSpc>
            </a:pPr>
            <a:r>
              <a:rPr lang="en-GB" sz="2400" b="1" i="1" dirty="0">
                <a:solidFill>
                  <a:srgbClr val="C00000"/>
                </a:solidFill>
              </a:rPr>
              <a:t>Feasibility</a:t>
            </a:r>
          </a:p>
          <a:p>
            <a:pPr marL="336550" indent="-336550">
              <a:lnSpc>
                <a:spcPct val="140000"/>
              </a:lnSpc>
              <a:buFont typeface="+mj-lt"/>
              <a:buAutoNum type="arabicPeriod"/>
            </a:pPr>
            <a:r>
              <a:rPr lang="en-GB" sz="2250" u="sng" dirty="0"/>
              <a:t>Practicality</a:t>
            </a:r>
            <a:r>
              <a:rPr lang="en-GB" sz="2250" dirty="0"/>
              <a:t> – Enumerators reported that the app and computer-tablet were both simple to use. However 25% reported difficulties with keeping the tablet charged. </a:t>
            </a:r>
            <a:endParaRPr lang="en-GB" sz="2250" u="sng" dirty="0"/>
          </a:p>
        </p:txBody>
      </p:sp>
      <p:sp>
        <p:nvSpPr>
          <p:cNvPr id="57" name="AutoShape 4" descr="data:image/jpeg;base64,/9j/4AAQSkZJRgABAQAAAQABAAD/2wBDABALDA4MChAODQ4SERATGCgaGBYWGDEjJR0oOjM9PDkzODdASFxOQERXRTc4UG1RV19iZ2hnPk1xeXBkeFxlZ2P/2wBDARESEhgVGC8aGi9jQjhCY2NjY2NjY2NjY2NjY2NjY2NjY2NjY2NjY2NjY2NjY2NjY2NjY2NjY2NjY2NjY2NjY2P/wAARCAHgAoADASIAAhEBAxEB/8QAGwAAAgMBAQEAAAAAAAAAAAAAAwQBAgUABgf/xABGEAACAgEDAgUCAwYEBgECAwkBAgMRAAQSITFBBRMiUWFxgTKRoRQjQrHB0QZS4fAVJDNicvFDc4IWNFNjkjaDorJUwtL/xAAZAQEBAQEBAQAAAAAAAAAAAAAAAQIDBAX/xAAlEQEBAQEAAwEBAAIDAQADAAAAARECEiExA0ETUSIyYQRScYH/2gAMAwEAAhEDEQA/ANUZ15S8m82ytnZW8m8CbywOUvJBwoyuRxksbwYyWJCEgWR2yI6znA5WJxLfBB60eOMvWJVXVyMBrZUkiMf4ifw1zzhhiepKRSeYgVWWvxCgb4u++Tq+iMybwuOHQxaoavy3jtt7DgE9qP8AXvmAu/e5O5kcA3f4/cfXNrV+IrI3pCeYTRXda8HrXf3wC+dKIZDJBuUMJFVaBH9OM49XlqaGvlx+c0+l3p5dqm38Fdd3+YZnzzSTwshZWjVr4NX9O+aeo1SS+HvEXFqSd4UE0eo/0zEEZCCQgmujfT9cS82L8cfU3rJ++CdjfA5GMyxySESGVZDQtb5UV+uKXddRWantmqb+STQYdMNIsmne0WRJFJ23yark5RWKOCaPINe/9cN+0suo82ZFlNEUTxz9M0ITSyosasQrvVLtJZR74F4WjlbZ61Sufw/HT64xK7zszOo9RstVg9gPjplWQShF3SGrB6cA/wBcnv8Aqo0molRGijZihNlR79LyJ0JZmlHrHJ/1w+xLDbipUcFfSPyyFpZVZ0VmU3yOPyxqF9KRE4Ygkqd1AHiub/OstqpfNcyqvlGQVIqmgW78e39bwmuaCOJBHHbyIGZiT6TZ3KPjpi0g2kDcrblDDa119c0ISQxtY4vrly6iM1V4uACaJIwssZTaQxK9jXGAUNyoFGhnOK5F4EMSgvoDl9y7DQoZBctvShZHctV5UvwNy0QLHzgbo2DWSSKF4wPwyxsVDsAD6WDDoMah8lInLnzVHxxfbMpD5fXoevxhpZQQqOLrpxmbzod1M6k7DqNiMNwQiwO3X7ZTTqCaYB2A3BeQG9+ffFXkDIqkeoXRI4/veHt0CMu/a5tfkZMyBaZjvjtkMIJ2g0aHcEfywDHce9dhmv8As+j2APp97uwO6Nz37UO+Z82iaHT+cWv94U2kEGvf+mWWfAt1574UbY1ZWFMchEUUQd1jkDtldpNvyB0HObFwEKgbiCO1cZw3hT0A4N1levHfJ3bUNiy3e+mQOwhWe9+xapXYWAfn2Hyc1YIvLlJhjV1PAY8WCPxccdf6ZhRbgxRQSx4q6v2/XNOGV0ASNqYAh1c7X/LsL75mzSGZVSQoyo6kEnd3H07c1gJvDwWbSwMoL0xLdLHxhoNTIYlEJMe/8dvwT1+2dI6eJMjxlFmHopm2twL79uvOcv8AlvpWZqPDpdLueR49oNcd8qkzBfLDsFo8e95rCZX8KZpQmz+KPqTfII+fnpmGCPO9IKrfAbnj5zpzbfqHvDpWXVRu++RQRa2fUB0Bz6Jo1URIEBCkWB7fGfOdLpppNO0yL0IIHc81Y+hGeh8J8Vfw0RrqmkMbfwEX19jm5cR6/wAqucoUvLaTXQa6HzISSOhBFEYbjpnQLGI9cgRk44FBzioAwhTy8nbQw5GDcYAt1HJMmCbrgX1EMd+ZNGv/AJMBgMF8hTziA8T0ch/czib/AOkpcfmMrJ4i6j9zoNXMfhQv8yMK2VbjDIeRmBFrvFpD6PC44195pwD+QBzQT/iLID5mkhb/AMWf+oyDTJY0ADlwK5cgD5zEl8L1Gqb/AJjxjWlT/BFtjH6C/wBcPD4D4cqVLHJqb/8A8iVpB+RNYU/PrtHGv73Uwr9XGIv4zoEJAkkb5WFyPzqsLF4Zo9Nf7NCIATZER25c6eG7YNJ/5sW/nkCkfiKawFtHpdRKOm4psX8z1+2J6iPxmUny20ekX3Nyt/QZsvKAPjAswZbyoxV8N1B51XimplvqqVGP0F/rlx4ZpFHMAc+8hLn8zmgcrWULxwRR/giRfooGG2E9MIq3hNm0dLJ6YQsyNdDr/LI2EcAWewx1IaBLdOpOEjiF7ytE9B7DCk4oG+/fG44qGF2gdskWMChi75wXCZU5FRlGQHL52B5y8m8rnYZWvJByuSMotlhlRlgMC4OWGDGWGFSFIcuD+eSH3dCOMTifVCdxIp2AmvpjBABta3Ht75mUEDZWeITwtG3IOQNwJ3LtHY4SrHBGVHmtZpJdMx2/gSMDdt4I+cQ/ahHCXBVtzfhK3Qr656LxvdJ4fLAq7jIpH4gNo++eXigYqmo3oRHztHpY9en+Yn4GcbxNb1M2sRFSM6dRuIZWDdj8Vxi0moEeoD7hKo43m6bKzwlI1/dlb3NVmwPuLwSRSPGvoZhVj2Avrl8Yhh5BIWkkYlz0ANffF3XcBbMW449hkoQ1lRdc0D2yzys6KGPA6VxiTFB8wguFGwNXxddMrV9eeOMsGIJJCkjvWXDcctR9s0ikW4qzWwF0cLA1XVe5wb7S24ct3vrkBwOKADcHnAIxDm7FZPm+rnnt9sCCBRqxkA7lIrr+eTBfiSSgwvqN3veRIjBWUgFQbteR9QcoJGior6aPI6X9cc1OrTU6GFDAkZTgFeN3ux9z2+Oc0M8gbs4t0Buh2ydvtznbR78YE/qMgt6cuqK6GiqlRZ3N+L6DBkDr1wJHI5yenXKZPTuMgOtE2K/lkbWDbGI2n+JjVZeYRiULEDHQo7zZP/vK71A6gj2rn74BIFiklRXkC7uNzttCmuCcIWEMjR2ZUB9LIbB9+cULCyzAj/LXOWErBaDH3U3RGBprLF/01aRau+KI9uv9MFK8cTFZbZTwu7kkdbxWCVovWoDMf8wsffGNZqwYCsAVQ1BgUphXN9TV5nx9gGm8lZnMxoKNyVzyOao9bw4ijYK0pEDyehUPIHSye468DEXUKQVYkMvUjCaaQwSiawWHBHcZsW1EEqVvjYKOjbaA5wLbRyt2Ovzjkepl1pXTzzmKEsWd6v6cfWuPfnAJEZERFAWYGtvTd9+l4F4o5ABIQCHuvn3H++mM6RWllCWTKxv8fb2s9eBgDqKgWOASBeeRZPzyO2THppZCoGmmIPA/dn+1ZA3ptHPqJI0hdX8xj6AKZffrxhdN4ew13kyLKOSPwhqI5Nj7YGJp9Go3DyX/AIWJF/kb/vjMPiHlI3llqK7XZNzDpXUjjj8skgjxp59OkESkJvjPTqq/5b/v8ZlICWkZwqG69PG3jtjUiDUFjI87MosvLS9T3Nm76DLy6eKFP/ywMbqriWy1D49vk3msRuf4WKSxbJ1Bg3gJ6bG4c8/n1z0Q8Ih/aFnCgsGum5AHsP1zB8L0MsURGn8SaENW5YIgL/O81UiZFqbWauY/Mu3/APtrOk4uM3qNOCCPRRkblVB0J4oYvL4/4VE2xtfCz9NqNuP5DEDo9JKRv0qSkdGmJkr/APevG9Oix8RxxqP+1QM14WJ5QWLxqOcf8rpdZN//ACSg/NqGEfVeIMv7nQxg/wD7XUV/IHKmZl6teSJ93fJ41fIs3/HpDw/h8A9qaQ/0wqQa9kqbXru//ZQgfzJwiSMzdzhxZ6ZnMXWbP4RFqBWp1Gqm/wD5xQfktDKweBeHQsGj0UO4G9zLuP5nNhYSeuXEQAwpIRbRQAA9hkbMcMd4KRO2EUReMmznKpwgQ8HCujYjCAsecssYAvLHgZAPecgknII5yRhFGGDYHGAL65xX2yhTYfbJCHHAvxnbAOeBhcBRAi22FSP+Jup/TLItneenYf1zpGJ9C9T1PsMgqPW3/ap/M4QnKhaAA4AyQt4V15G7J251DAjk5O3OBrO34E7Rla5zt2VJwPLLqoGYL5qhj/C3pP5HDdr7Yq0ctUJhIv8AllQN+orBBNh//LtH86d+Py4/lhk/kjEUmbcAmqBP+SZKP9MMJZ1/Hpww943v9DWA2MPEoYV3xAauIGpN8f8A5oR+vTNPQTo4OxkcHupByijxlegy0aA9Rmg4Ur0yiw7/AMKnClHjqsr5G47qsjoemaH7Ix5bjCRwAek5B5/VQTecsyNIdtDyx0+uGl1EaRlnSyOorNGfT0x5xd4QVF0cnj/YaxJ0bWSRPDOqRUQwT8RGZJRtJ6fLaN4LKkiy69ga983JtNFpiojYbuTs3fyGYmrnM0ksisVjQUbDEdx16dD+uY7nogOs1h1KftaxtHIxUMqMPw9+o9zWZiHbL6NQyFgQbFjntz/PIl1BaMBWNKaHyPnAK3qBNcfpkzWkLujdlZQK9hx/6wuoSP0vCx2tZAYgkfWsokvmE2AL5AHc/OVvcLyohvx2vBHOUFtL+K+ev9ckhkN8C+coWLEdq6ZQSTcOAarv74MsdgU5PqNLV30wsMLSyiFCu4mizCgO3J+uAJL5AYj4wwQCuaYc414lpJNCUjaOeJKFCSmBbuQRx9sR3bGZbI7HAIwB56cd8E7EkA80P0y4ksbh1HbBkiyCoo4FCTxyPzzlYhgaB+CLySBdbfpQytFuBd9hlFrII/LCtABGSL3e2dTI6ny2UcXQ/vhFkIdt1AH2yAAiP8XGMxNthKJt4Ja26knplbsfis/OXRImUW3I60LxRwO41L5d137nFS3I7gdBjbeQeSJienJC4OQBnW1Uc1Z7YFYoGewIix/ECGG0gdfr1yZtOwcLEGk4u0BNfHxWE87VRo8KysgjPCjgZSJppiFEhJNkneR/plFooNSrgNCSO4ZgP64Y6JmNmXToPZ5dv6YukiqXQbZg6UDZG0/7+2UVb2hQAw4+uQHl00Ma0Z4i559Ft/T+eC8qNR6vMb8lH98psptrcjJkjKxgm/xdS3J4vp7fOUEE0SJtXTAgn8TSEj8umEEquyxwRxlmB3Exjk9qv4xO66cgZLkV2+mA0+u1AFb2QgV1/wB1g/2mZ/8AqTzEf/UP98ESG5F385PqFblI7g11yAsLR+aOSo5PAs37X/XPV+ByaH/hc0eoq3N8ndub3A6ihX1zyIQvQUEkA8Vmp4V4bq9WjmFDujHN8cDANIkkQdpZA7FjuG3gAnj4/LNrT6nRGGCGbeySJtNpSn59sQliki0unm1WnQso2usgtife7+euF8LlEk4g8ni7Sm/D3zXFu4z1/ts6HRppovSylRart6bb4/IcYRpIwxGH03h5aOndvzusDNoJY2O0FgPjPXznyuN36GJTyF6YSNm6mxlV08qj1IRjul0/FkFj7kZerInMtLMZGb0qaHU1jEUDuoLChjwRUHTLrRGcb26zkOOECsOAi520VeUvcazDQjSCuMoNzHvllQYUAAZFUVMhowcuTnXkA1i5ydgGWJypJOBxbKsbHzlit523AEAScMsYrIArJ3YHFcis7fzk3eBYDKH1mv4R+uQxJO0fc+2QSFHsBgS7bR7nsPfJQBRzyTyTg1tjuP2HsMvWBYkdsgNRzqOdWBxN5UnLVnMVUWxAGAOycsFJyNxP4IyR7sayGY3RY7v8if1OFc7hOOp9soEablj6fev5D+py6QqDbgE+3b/XCXgeUrIrD+SfbOER9srGAsgddrqGHsReVXShf+i7xfCmx+R4xoQsO2ESEnAXjGqQ/hSYf9p2n8jx+uHK6MkftMHkv7yJtP8A+8OP1x2DT+oWMfCqeGFj2w0T0+mkVA+n1UgXsG/eL+vP644smsjHrgjmHvE20/kf74FtDpySyxGNj/FESh/TOKTRXt1rV7TKG/sciry+IRKamEunr/8AUQgfn0/XLR6lJVuOSNx7qbxLU+IGEVPPoiO/77YfyN5kyeN+ENJ6xEz+8TKx/MG8g9Fv81Aw289j1GKTLNHL+CMxGgDuN2fisyk1+jnI/ZdV4jE/WvIdgfjlT/PKTeOaqGREbQT6lAbMio0TX9DxlMI+JeJMdS+n0ek87VG9zgklAOw4v8szNNpJfFfOmc7OTUdjjtVdbz0sfi2okLTp4eiOQQoknRGF9czpTqIYZAn7LpJ52MlBWc30NN0/TMmPL6qJ4m2MtELu/vi0SyOxaIHgc0M0tejyyv5hWZwwC+Wu0N05+K/pjGm8GlkgJTYHJIWH1EsRyP5j6ZJBmRxJM26RXVpv+mqmyegNH8+udJo2/aCId7Qg15j9OOD9M9lF/hlf2CLz3mbURqQqo+0LZ6AgfOKa7w3w7wjQ+bq4X1EkzEIkkrbYxV8889MuDx80DxSMlq5HVl5F/XK+UxAIFHoef1xpP2M/tG9nB2EwleBu9j8fOLKtKzFSyrY69CcCyREKCdoHclgMf0EY00jPqopHiH4lQHr1Fiqr4OJ6RAkgLsEDcWRe0e5Ht+uMeJa921ZWKTdEnChT6T+XbIHNXrYFjTYJDpyD+4drU9jt5tR8DisxXCh29JXn8NVWcsoM26UbgWtgOL/LI4NBeTlHBlANIfzywe+gX8umQKWx1+TnFR/mo4BYma9w2mvjrnPPOL2vtUnoprOjiDBVZqXsw/tkhBtHJbtk0Ut3pmZj35JODAZ5ggHN0B74beKoEkj2ykojYRla3kU610Pv9/0xBUtR7j4yyOwa6FHjnC1GF42gm6F3WCcenoMA8UZdtysBzXvhl3L+7BVaq222eD2/3zinnfgF0FFCjWSJeSHJ57k4Qw7KWKrIGAa+RyfnJMm4ASn9232AxVWBuhQHf++XIYRj4HAyYoMsTRStG1Er3HN5yyc8r0znAB/dmvj2yOQ1senvlQYPfIBrpXcY0kcGri8ppfKnVtqFuQV7KMViW3Nil2lrBPP0+emQkghZWkXceoF1XbKpnW+GHSTGHcHayB2r++KrAWkdDSsiMRbVZHbn75pzajSzBEEbSzemntlJ55Ujvx3wOoMdR0qLNGTuDEkn2A9+p+mBnqm4qAAb6c4SUMrmNiCEYgben2yFffYZSzfwtdV8H4wko9AUjgf5f99MgvC2xgULoT6Sw60c9b4J4wdLC+kljdtqggqgcKn25P0zyKqzAlFYEdf75bT6l4plmDMrBr3KeVPf/XA+oarR6bxDQUhRkkiARhyp7g4hpPAhp9Rp9TAfKdXPmLyQynt9MD4J41Emlhg1gMUjNQfbUZvpR+c9IFIHXNzKjgqp0AGQWB7ZViAeTnEg9M0ipUHrkhfbjLADJwI2DvlaF8ZY85Gz5wJ2g5YbRkDIKg5FSZAMjzMoVyPphBbvOusXJbLLuPXGGj8HIJGU2semTsb3wLbskPlRH7nJ21hU3eQctxkZBAGSx28DknpkM2xbq+wHvnKpAtiCx64HABRQyl+Y5/yr+pyzGyI1NE9T7DCbVQALwB0wKgZbpld1ZSWVY13SOqD5NYBRznGgLJFYmdZuFQqzD/NXGD3SMbYA/wDkf6DKHDIzf9NRX+Zv7YPeiPbEvJ9LP+mAZi343Y/HQZwkCilAA+MBv1uOfQPYHn88kKqilAAxZJ+euEMoUWTWQFJyrOqi2NYMOznj0j9cs6qqgDq3BPfARGq3IBD4LrpL7kIn/wDcwOR/zpFr4QE/+pqVH8gc1g5AwMkpJ64VlMvi5B2aDQKO27VMf/8AXOSDxdh18Pjb/wAXcfzGaBa8ndQ4whH9n8XT8fiGkUHr5elN/q2Ak8M1U3/U8b11f9gRf5DNBtzZQkjBpKPwHRg3LqddMf8Av1T/ANDjJ8J8MJBfRQyEdDIu4/mcsWrvkhzg1dPDvDkHo0OmX6RAYQRQR/8ATijT/wAVAwPmHLCTAZUgdDlt1d8VD5cPgEmdVUs4BA+LzD8SQalvNgSMIi+tZY9u6/a+4zYba9blBrpYzN8Wg1WrQRrptPPHd1KeldDkHk9R4Xr4/FItPEoTzQXQM97gOt/PPTpmnrdCnhkUOo1UrpK3qkSBioVR1N9eL++M6zwz9gnXVJrWVmotYHAXr+ZoZ5/xDxiXxOMftZhjn07W0ighTR9IUc3yO+RdV1/jM66rb/zICKaErncL9/gjENT4hDrpfM1UchegLVug9himokaVzK8hd5DuYnrfe8kx+ZQiBChQzbqABPF/A+uAQxaKQgLqGT/zHT9MldCjEFdRGy9yDyB+uXk8K1McJk20q0W+hAO79enxk6l4W1Zk0qIisNwC9B/bCz2nWQyOVESLs28Kr7qr61X+uIvHIrHckg+qnLOzfhFkAk8c5dJJUUN5jixYrj/3kQFELAsPwjqfnKg0vHXvjRlkYXKsb3z61/rkbYH48og+6Of64Ad13S0CM5RSkkEnpjCRQAV5kidrZQR+mHXTBZKWaNq+KP8AfGmFER2XmkA55yHZVI2n79cPJppSzXItA9WDKB96wXkkvs82A2eokFD+WBRVuuRfxkS1e1eQOhPU4Z4HiJ3qVAF2ORWVtCOKY/TADbD1dcuULADpl1PpINV0oZO/clAAFRX0wAmIg0fzyQnHfrz9Mup3CmFcfnlkNmm3NRoYEb0EjKgKr2Dc8Zbzl21RPuMFK9sCPbBK5ViRXPvhGjHAk2naUMAwaihHX6HKNKlfhAPTjtWKxs44SRl/iNGsjcWu+rH9cBvzCtsrAKTdA1XznShZwxYU/wDAbABwEbkHoCVHP0whIVDZDX2yC+njVHU0zMvPLba+n987WxFfMYcpv44JsHnr0OTAfLZHDOpA9P0wlhl9QLbjZs8A++T3qkuiAjg9wO2WXj8J5y0pIetgA7gHvkILT00CM0i//wAlwigByvtlTusswqzfHthlk2oh2mxwWHUjpznRIWEa0WLEqL7nIPY/4UCz6FVZRvgO07l6i7Gen3mqHTPm2hWXT6mOZY2Kq+0ruqz06++fQ/DnSXRxkSGWhRY9fofnN80F5vLggZbapywjGbRQN7DJ3H2whX2GUKtkEE32yCeMttPfjKkHCozqPvkhScsI/fAqVPvnKCD0OFC1lhWNACpY8DJWMjrhiwGRvwKVWcWyWI75BKjtgSLOTtygk56ZBmUGtwv2HJ/TIL0BkkqFskADrgS0h5WOh7uawaLLOxLOVRTwFWrP3wo6Asd7Cv8AKPYf3wc+ojhHLAseAo5JOA1s8Wl00kpDzsgvaLa/yxXwjVSeII0zIsQQ7QVX86wh4SiNSxDknktVfzypnnc/u4lUf5nP9BhNqA3yW925OcTgDaIycSSuR7Ido/Tn9clIIYh6I1HzVn9cuMHJJWUWZhXOALe2VMl9cFJMo/thFnfKM9dcGXLc/h/nnKQOg++UXV2J/wAo/XGI6+/ucWDi+BZw8K7jbHj2GQNKVT5PsMglpHJY7QvFDOtVXgUBlVO1OevU4UVZARWVcX0xYPl/N4yCxVhkAkHnI83O8wYBA4rAyMD0GSZBkbxhC7E5XecYNHtkBL7YAdxyQxxhYb7YZdKD1wFFJOMIjEXjK6VRhEiC41cLCM98sIyTVHGwinrhFCjpk0x5z/FWpbReCSqm1WlGwyMD6Qfmqz53o9JLrtQFCelF9bcgIv8A3EdPvn1zW6SHVqFmUEA8fH0xbR+D6DRl/JgVEkXaUAoV7fz/ADwr5LFp3m1Aiijd3JIVa9Rzf8D8Cjk0kmo1RT0vezr6Qa5+hHQZ62D/AA3ptN4v+3wsU2EmONQNosUc85/jPXLp3Xw3ToEBPmyEHnnt7/P6Y+JWd4pKNOp00E/mJINz7Wvab/CD1oe2YpPZR0y63M6gMqDpyeBhFjW6eZUB5DFasdqzOtfwHTzPHIxXrVG8tIdxDACvpleo5N+2cxAodW75M/qODLZPPA4+ucHKsAeMj0nnplAHZbr75QV5RsBPQndx1wcjkr19J5q+p+cqRXQ5UHg9MAm6WKtruvFjaxrLHVahPxOTYv1KD/MYKNbDEi+K65azR4Jvgk85Q3HrJHjRAIY0Q9lrk/SjhJ5Hi/6uljcUCJFaxV1mcBR/TnLl5GhCXcYPAAHF84BHkgdidki3/kN/ocJFBp3IKaraxvh4jf5g1iYJ20T04rLpYNKavIG/2euksTf/AHf6ZEsEvpeNVev8rAg5ffH+yqFRVdetm93viU8hll3sADVekV0yQEnim3AGB0Hwpo/OCCDeQzBO/q4y6yyAEh5BfUhiMKniGqUbRqHr24P8xlCymzQo2OReFXbdEducZOtlMSkskhIF7kHByjas7qKIe1AD+2AMoRbKL7cZdHR0YE7ZSRt4AX8z0y8U8e8hoUBA67RkM+lcWYWv6/2OAAyN6TuIr5xqM7kA4UEUxIvBE6SiAkwNV+LLo0Hlh/35F9bUn+2AF7ikIGz08GjuB++cNoosBR9+2MkaaS490+4m+USx98qBAqr6pupomh9cCpKoTRtSLv2x3TwgTLHLHKDCy+aNptfZj+h5wccWkSRd5dx+IheL+4z0Pg+kOshaTSRJKiAxktakA9jzz9TgMy6vTJDJNPBFM+pUeZ6to46Vmn4HLA5b9nLWRTgnr812zx8WnD61dNPQlkYgkhiRV97+Mf08mo8I11KqK7j0eYh5H50Mm4Pd9MkHM3RarU6rSRzbXBYc0qjnv1OMA6g95R90GddQ4M6wO+J/v/eT/wDfUf0ypWf/ADN93H//ADgOEg5FjE9mpPSYD68/0zli1e71apCPYRf64FtZqxpSjXwTzzXGTp9emomKxMGAUG1PGZ3jenlOid5JEZU5AKVXzfOeYi1smlmkKNT0P49pH2GYtsq4+gCW32jni8sZAPxMo+prPL/4e1D6nzWdo2VR1ZiSO/TNTUTARVEULNXpiQXll0aPnRH+MH/x5/lnb7/DHIf/ALa/nlY0coLmkHHTgf0zmj55eQ//AH5UWuWuI1H/AJN/bKNu/jnRPoB/XKmKPuL+pJyyoicqij7YFQID+J2k/M/oOMIsqoKjhevhduXV8q7Wdq/iPf2HvgZ3iKa/VTRDSSLCqG3Ja/5dfpjqxHaBI7yfU0D9hlgRGNoHGcXJOxTRPU+wwKAM8oC+mNOOO5wtBVoAAewyVACgL0GQcChyKyxGVLC6HJ9hlHMaGJyuAevPtjTKzDk0PYYnIu00O+ECbc3wP1wRpfjCskh7bR85KaNn5PP1yoV33+EX84SJNx9RJ/lhhpSGo4ZYto4GByoAO2XBrKhXJ6HLiNiOmFVkk6L74N5csYXLE1wOMvFCpPqGQKLKVOXGo9xgTkVlxDSyK3xhKUnjEsukhXGGm9gzggwHnMe2EjmIPqAORRQmECZQTrXTLrKpPTIoooDJ31lRKvtkmVf8uQW83OElnF3e+gylv2By4HfM+c4y4kWf2OcGcnGGnhICMq72KGKJMpBaxtBot2GRqItRPEUjdoSRVrX/ALyCNb4tovDkY6vUxowF+XuG4/bPmfimrbV6iV5UZS8pkLSAhgD+FfgV+ue28R8FC+HzSTuIRwC6It11tjXJJ655jSeFHxTUSwB6loGMvfK7qLfJrt2yWqyfNi81ydzQmhbfirKSuXO4sWA4H07Y34loX8N1BjVT+7ZlEnv/AE9xmd67AA4GZw0U8LdVx2wbkmzVZBU1fN5FsQB1yiLFX1vrkBuALNZLABb45yl4F7DEXwMoeCaySaAGRV5RIYkVhCRtoVeCo1xnchsAjHaLGNzIDJFEjgxuQ29jX4uxrjg4jZN4zp43bTl0fbtPS+CRkAWQq7q3BW7BzlNd6zt7eYXbljd8e+VHWieMoMrEChwfeuRgSNrVhSE2jr8/GCIJJPXCCIS42AX8ZDoytRFVlASOooYVB5jMeWbrZORXRmuo3DsLrIeJ41UsrBiLFjrkK7BgAFNnvzjeq0urSIuyxsvW42DVz3whRHFksSMKCDYYAHtxgiCnrVWo8KxF/XKIaNX145yiXIsbeD3rpkqbBvtnbQCL4ziCHAJCgnrhVi/qDNZvm6/XDQNuZhwOCecACyvQJ9PTdhY1Eh5pd3vgFAYlLa7G7r2z1P8Ag3UQaSWcyuAWUbOfzv8ATPJx16SOoF/TGdNMyygrJ5YPHPIP1GT4j6L+xaeTUx6l1DSROzIw4PPT9MHr/CI/ENQss3Gytte3t/bMnwDxXTwxrDrNUITGfTu4UqBQAP8AfPVwzxTUYnV1KhgVN2Dm/VCXhUU2n0axSFTsJAKir+uODdl42D2eKvis6xuyxFduSEJwwA7dc6+OBjVAd44vxsAeOL98mSRItpPQmr9s89r9REZlZQrbJLdgTZ97Od4h4iuniikjkBU+sC6r3JzHkNHxXXaI6aWF3ZieCiD1c/GeS1i6ZzI+idpGYbdriiDdHgYLUa4NrRLE4V924bvUFPv/AO8T1UjSy7ybZmtmFiz785ndV6DS6WfQ+GNMksTO1EUtEDuDz2xjwAS6yb9okkVowzKST6rzAi1mol0ssQKsUFkP6fT0Pyc1/wDDDtqvMWVY2hY8AE2f6ce+X+j2QNZRzznKAqhRdAVybzmIqz0zaASyrGCzsFA7k5KPvUFSCD7YlrZ9BIv7yVS6Alas5gy6rUwsqxanaq9UiWq+vbMXvB6ssV4q2PQe+EXbFGWkYDuzE1nmdT4nr4ZUDPW+O9yoSB8WP54bxueZ9AEZwpoEMK5v2/1x56N9pUdN0ZD3wK75yIFHPLHknPE6PxHVSSR6SFmCte076Le9nPXaHSvpoAjSO7dSzn+Qxz1b/A0DWde78POV2gcsb+uW3n+Efc8ZtHGMn8R+wytKvA5PsMtV/ia/gcZNAChVYVUKWHJofGR5SdhWXFZNDKgZjU9ssqKMsaAvFmkO44DIRLussIk64uJOMsJfnCjFF7ZDKFQseoGC86gffEh4xCzBWDWpsiutf65LcHayV9PNEjAgD1E1d++O9QDmT4h4n5kpCoFEdUbsn+wy8Pig81klZfTX+/nM+UgTGpV5mUH0oOa5y/nxlGZWvb1GZrTgacgEhl523ZyyTGLRM5I3MfSvSz85mfomHotSjhrYAg9CcvDOsshQAiu/vmH55ogqp2kKTdm+3Ga2lPk6cPJQvkcfGa56tTD2SMDpphOtgEUa5GNKgIOb3RUdcYSrGDVMsThTKSR9KBySVHNcYneQXPS8YaZaRAeMjzAO2Ju5VSQNxHbLJIGNDJs3A4JVBwgZL7YluywbLhpgwJITsJBJs89cWg1oibUjVF18t6BYengdsbjcLGPfMXxXQpM/7QxZtoNKOPUT+In4H9czVP8AiOqhk8MlcyB45YyY7NAjPGeEa9vB59TKGKlkAWwW6mzQJ56j5wGs1cih9K04kjUn0Xamu/x9szml3AJZEa3V85y226quu1smsnmkkJbzJN90BR6XX0GK+YycgjLEXfY5RlC03UnnNjiWK3dH4yu7bYN3nbtzEcDg5zKTXFDAo2dQIHUHIYUaGSq8WTzdZRAH6c5YMPj75U9cgCz8YFzWdXcjJAs0DWX8umFkkZAIil4yFYre0kXxlim1DZGD5BFZRcnmuBnJ1FdayzbXZQAVFEWeTlkUA9b7YFnoqLr7DKMvpyXscE/pnB7j+RkQJrrnLpuRwaJIOdu54zrZSa4+uVUy0krAG/tVZo+GMwmSSR1eEEFwzAde1HviRLNEr2H2iqroctpEM8vllmWxQO2xfYH2yD1nimhi8cYyeEQ1EvMjGPaBXVenxz26Z5Z9H5kwGn9SMvp3enee9X9j9M9V4RJNpv8AD+tRBTxljZsiQdB+va8w9Rp/JgEscfmcBlZJKVTdkBevQdO3zlRlozKj9a4RiD0/3WM6pNIdFpzE+7UMT5gJ4UV0/P74kzby7E8k39+udG1GyMCSrhb6gfN5ZIn9LEGr64wZo2jBKAduP65V9yiwTt6c5NUSKW9Wh1EYkWzYXi/9msIUR9qKhUvRUbuP1/ni5c2ea44zS8LfShWGsCrf4S6k3x3PSslF4PDkjdGmk3I1g7RezsPvebLa8JBpoIS6HdseQCi1dD2vMdPKkl/5cugUA0T2+BmloQkAj1W9pkiksxk9xyK7/OYtuj2kEbpCpYAMQCay1c2xrLaTU/tumEqqyA9mH65SVHNbRYzvEXEgVuMxvEfGqll08YHHDFW5GPS7kiZ29IUWSc834xIkrRaiABhGDuVSAF+lCybzHfz0MqbXAN5ZdgGbnaL/ALZYahIdrPGGVBRO2iP9cx9VOsjliAgv3xlleTTmSRXPZSeB85zzApqJrnVqsDnjjGNK0mqmRQquWO5l4AoHm+elYkVqS9tc+95p+DRQGZptVIF8sXGKJ3nmxx8ZsOTauHR6gvAkc0sS7C7MfUCffrjPg+sk/azK8nlROxZ0ThT/AF4zH89WdZfLUMlsAx7fP54wmuMinY1R9OgOZuxXtX8VhilCSSHcv4q547cZleMePyLMkSsqgsK2k3t92/tnnRrdrkSsQOQDfU/fONS7NvJPqJazl2j07xhP+Yg0rJJvqTymJBHUmuuLT6XTTvG8WqLIwP8A1RZU/A7YXT6HXaSFZH8togvJ/FXsOf6VmLO8TPKTPCrKfwua69O/Av64+BvUQpFP5em1kkzKt7UI/n7DES4kovIJGPJVTyPvgJpNRHpy7SRsqcbUNk9uvtjPhI037QdR4nu2v1j2nn7AZmSVHofAZNLDNs8lI5HHDGQNIx+QOmbySrIzKsiWvUA2RnkZvFf22YafSQFdOvSKHhiPdiOmbngUeojiZZoigJtWoc/e7zcvvBq7Rd9T85HTLHgWTQGU4ZbVgR7jnOghnAwbS1gpAbIGQiWeemaQeNi30wwIwS8DgZVmPtkUYvfAxWXhssC/scHIHJ/DeIlcJazjJeUKMFLHgYEP5gKqwDDveLZCOm1XlOVkBCkdcxQqReIFWAZXSxxRH0OOatotRBIqzHzaoJ7sfa888GaOVopJSmw7Fag3PtnO+1Pid01Jj3q636/Y/wB8XLCOZ3MqspautV9vbFJZPJ1ZiclXB5YHg/P8sWeRhq1JYbgasNeY8RqamDzpfMgoFhuIAvnv0zpAVKiVRuAshecCJPImkKSPGirtLHqf9n9MY0qI8by7uQdpojn6fGYzQKEmQqIm22eqjNDWTqkQhLeZKBt3HsP7nF4ZYNIkjIiFnI2kr+HAxkza9nJT8YPPBJq+v26Zqevg3dBIq6cWhU+3c49DIWUNRF5kQySelppApIr6ZoRa2JUCyEMx7jvmuf0nxMPK2c3ODjlSRA6XRy2/jO0FQffJIGVuznXlR2D2+U1rQU8G+2RLLUZYGuazg+6Ii7NUcxbLcai0rsu0rVXzeGEicCsA4eNeb23d+2c6ld2oNMiLt4NG75zWoeQjcAxxHxyWP9jchr4vjr9vnK6nxNWUCGdAr2oYdq+fzzz3iksmqQo7lyu0BlHT+uce+58ajD1W3cSUZSRYvr174vI130I+MNMtKAp45JvrxitMeDYWv1xBVmIv6YO9zcdcKyblBsnj2wRoE0CK980J/C3IBOTYA46ZMrRs1otD65QXuuiR9MCjDm/fLAXwBZy4sLu2En5ywkFD0j5OUDMDX6SDkmBgB/LCrICx9hlS7NbrZANZEcUCr/rlC24gE8YRpAEF837dsXcjcdv4cBiMFn2gqpUX6u57D752t2LrpG0/Cb7Xv/vnKJNKunaFSDGzBiO9jBE8f5fjKDGdmgKOFotfCjr9crdKoqhfXKqlqefnIYenrfOFWLEek9jxlm5TmiL64NybRuoIH54T8K/hIs9exyIqpA4P4e5qz9svOFEsgiIKXQN3YyylVG4qGHtggENgsVI/X64BdGyozWu9uojYelq98c8K1TaHX6eVJURSwN3wo73+VYpFE6ahF22b5B9vrnTfu5bA2g/wngqfpgew1+l02r1EqQrFG8oG+JX2q/cGx1N8/U4n4lq9MvhyLpyqs/DJGtpCAAQRQ6kj9c89p9S0RdF/ASDtAoMR04+2NSazVSaR1WZrc7ZKjI3Ac2T0H075RnTqgmYK1jru7e5/XLQacztSVe0tRNUO+WkWBdOoYnz9/q/8a/vkxMUUMGYMenHT++RXABoxxww5rj6HCo6A20aMV5phus9Py7175xjZkeWMMVJ5LCvV9RkSOrNE3lhGWgQCTvI7/XJoq6Bia4da47j65LOxFCPYK45JJ++N+IaiXU6YTqE2xyUSi1tJHQnveZgIoeok13N1jm7CxoPKywwKLL1uYjn0+1/1xhNVukeZ4xuY3vU0art8ZnQSM6qgJBTgV1rGxqQ20LauON/Sx7HJRv8Ag3juv080el8yKSBH9YLdvg+2e4EgK7gQR73ny7SD96q2oVyCDfTtntnmPh/h5g81NyDgkWT9sS4i3jfiEA0k0bSlRXqI9s8RNqTE/lwSFkvmx2/9ZpGdUl/aZfLq+CTZ++Z+rZCpaJFAIPqP4jfvmJ3tAA6QT+eq+m+NtfbrgJdSZiSQUNmlVrAHWsFJHIbJU7bq/f75fyCsbFv4eST7HOgBvBAoHd1NnjHNO8hTcoFLe4VVD+WS3h8whDRqrR9Q3Qke9HpnCOWNJHZPSoINMAARxyD/AExY1ZZ9X02oSOVm/Z4pAy0RICR9awmndgdzAMwota82MpNpZ4NOJXBCWANh4JrrftkaZtVOWhhV2ZuaUckHt+mGQ7kaciNa3mjfTn3Ob3gXhqs6zNN6Ym9V0AxrpnaL/D2oMitMxQb6IB6fOaMvgJigLRzszryBVkj2GXBoSeLaWGJWllJR7CrGtkVnltV4jJMZFhMQ04JpmjCv/OxhtLqXgWQoodK/+WMqb7HnviDrp9UsUcMhbUEEsJDSrz298m2jOlnKt6JCQDfSs3PDIZHibUapdKYVHHnkgn5N3f5Zlz6ORNcIBAWcDgIQ1iuuGL6VNNZ0242N5ceq+9Hrf0xg9l4X4ho308scEUMCotlorC/nQzHj8S1KTumjlMlmgRySfqcHp9JN4wiJBp4tLoh1Jbc7n2NZu6DwDR6KXzIfMv2Ztw/XF5tCcOg8T8RjD6zXERsaMWyuM3IUj00KxQrtQdBifiHjGl0O5PMWTUdowe/ye2B0knir7ZdSmlMLDd+7b8P981Mg1UVW5OXIVemZc3jGjiRiJN7A0Avc5WLxaNoTLMrRL2sE/wDv7ZfKI1g4ywpsT07nURiRAQp6X3xgK685fqiHaMkAHnAncffLLv7XgFZAylTVHjnPM+MRS+HzRyJKF3kKKXr3/wBjPRurMtXRHOY3joTxPQFIn26iM8Wa+tZLFYTSw6lrkkMbdaFLTdL+lZi+Iq+n1TAzBwD/ANRTe4Y3oppz4hFpNWpXeOQw5Irjn6A4Dxfw6fRyHzUJQncrDnjoMzgSa5tQ3mSFnPU++OabTrPsT9oWMByGfgM30GIMkkb0QQAeQeCDXfNDw3XQxs7aiFJSqkrvNfB+9ZPeirxNAFdjSdOSQLq/9jO0kixoTLKVYEbQV6g9cZ1Sy6mBYWkUG9zBVFbvtmbGDETHNHvP8P8AXM7KjXeaOXascX7sLTEnjdmvo9PpFDiWWOTZZCgEbRWefi1Gn2kTREvXG1iL+tZ2o1Wnjg2wKyKQfSHJs/8Al1xPQ0pJw3iSxQxyFeNtjp9ffNXTaWiPMYekDb8X/TPG6LUtGxVmNMOKPIObenmiih8xtT5lkWoBBHwf798syVHpnIUek5TeczE1KxoFjDVXBY9f93jui3zKTINhHxnWdz4zZTCnkWQLzPn8RRVerO2xxneMR6wqseminYgWWjrb/e8842n1q6pnCEL5lGzzZPsc59231GpGlN4lI0wSMfi9uKHv+eMR6xl2UwKvzXce+Yuq0+pkQqYi5u1dew73hYIZYHtizLxvLGtw9vjOHXzd9rHqdRqo30RcuGF1t6k/GZyzFXfyZW8uQcxvyCfjFxqQY33kiuNp+cUfUq6kcMv/AJc5n/JbVA12onLiTUOBZASNSAFr2GCGqdyJPNElnabWtnz9B75GtkVxSttDCt55+OuZkhp2VXIHTjvnWTfol59pJjIHawLv556ZWZiVBLWK6nBuhDAk9uQRktXA5JGdJBxdmqqq/pg2APq4+csUodqyu2jZojKKqPTR4BwoeqAv2wbdayvq5AwgjsS3Juh75QvxQylFTl4xZ6gfUYUTSoZJqMYfgmiaH3y0kUkG6LcORzzwe4yg4PWx19sKWZlawDY9uR7Vk96AKCwpuPbJMJHsQOtdsg8XuWm984HkBbYnj65UcaQ9fpnCNiOE3e5Hb2y5gKMFKlXPQVzl9PNJA52KGZhxuW/yxf8AxQxHIj1IhXsdwrOZR0JFjG5Vk/Zrc7xYZSTYBPW/nAEGQd09qF3kl0CVtqhSAaOMtKGiVqoAbSt3gTGXjIANoew65eFT5BVqo/p9cqOYK/Sq+OM6NdoI3VXPTLQaOWRHC/jXog6t9MNDCaYSVCAdpL+/t8YFULtxuJNUKwcg/c2xsci+p/31yS5DEjaT069c5V4KAXuF0SB3yAI/63pBVGPCjn7Xj+rj1EGnCzJ5aNThV5VupsH3xKGIsTQauvAv/fXNNNbPKtOiTgKRGsrlvL9zz3P8soT2RpOCafgBirFg3HIv9MESHAW1BVaG41fPW80dBNFBEm+OMySEEN7jpQ56/obvE1i82YoT5dMR6smqJNptnG7kGw1elvpkQbEG9w3m1YZTWEi0sysqtE0ou9wfggdrqgcmWFI5WeRwyggiE8Mfg/btkDAMs6vpS42SoFUv6SDfAoDnriGv8MbRa5oH3eX18wp29wOuMPqXRxNHGER0K0RYA6YCXVNMRvRVr+JDyT83/LtjmYUs21ZW/Z2dk4okUfyw8ILzLGKJPcHOaMRSNuG1hxyeM0fDtpVVRYlIHqZRTN+v6Yt9BiOCN6inV0RT+Kub9rw+qbUajTBNMARwCZLJA+pOX/bY2jl2xrGqFVG8WSO9/wBsvthnG6M2DyKPBzzy29ZjXPPlWLqC6Psk3CTjnbQv4OEXTxNZhO+ReCpcbR9DmiN4Gx7VaIG47gv/ANuLQaCKJWDuGRjuU7qBHaxnbma6c/lt/wDCco8mTy2TaOqKrEjAsiAc7i92w+D2/PNbU6TTatb3hQpB3qLo9stBAsbbgL4ALigGJ+P65q5L6Xr8cvq+l4o1MADVI4Ueo8H36fl1wOoEyIdOmnB803uaiLzqLSSOs7xbiTQo/HPf7ZyOfNLSaZrjB22Qb+Reb6szXXuczkjqP2iHTKm3YhbkL7izf365Phetl0Wq3tpyXCGtwqwecZ1PlHUxpM5LceiqAv6dfpjcUbAFQoKBa47jM+UcPDm30f0H+Io5yFeJwxNbl5GbEWriev3iEnpRu88oUAnQzyOxLA1XB+39cYl1SSS0G8qyfwnv/PL5sTj/AG1PE9HH4hOEj1McbhaZT1NfF55XxPw5IHaONYyyG/ND8fT65r6jwmbWaZmOqBkQWLXgjvyOcXHhYg03k6kRy82zKLAPWj7Znr/bMm3GVoonlmVY3hjltjvQHceP9fzxqLw3ypSNU08jdQopQfrdnGhIpINhig4CiqA+mQ7rtXzUmJoKivJdH6k5POVrxm4a13jD+HwRafRukYobQhDsfqTldFpvG/E5VmeSZFJ5a/w8ddvArKafUaqPzYtDpIoQRuOyMEX739s1PCtfrogdRroZDCRxJGxbn/xoZvdZsxSL/C+qXVL5mq4FN5x5ax8c5bxPQjw+MM0k0gYesx8An6dvzzXfxrQKikzht3YdR9cwvEvEv+IajyYEkCg7B6qBJ6X7ZOsxCcmoVokWWljjFIlWSPqOMPDpX1BQyywoq1SFvVt+Ma0vhTRRg6l4Y6N+aDusffgZq6dl8sVL51cb6HP5cY5/PffSUbSqNNCIoiSg6Xj8JBWyLOZGo12n03/WmRD7E8/ljOg1Yn9cYOyrDe+dLk9EalLV1WV3KOgyolsc5XzQOKyNOll2IzBSxAuhnlvGXOt2w6ZH087Wz8XdZs+IzTacBoEJH4i45od88v414tM+9/2aSPb6WlQkCu30POSjE1M66hj+2NJ5kXRCasnreCbxXUqoVdSxAAWiAVr+eKyKaFOzDr6uv3wBFttBv7ZIhnXaqTVv5skgkfuwI/pkaTy1mjaWmjP4xtvjAGJthbb0+cqJAR16D9co2NHNvWeJpQFZb4+MAPNNMIZGbn1Kv54uoaM+hiB05xrT66WNCiELHxzzZzmoJZ1ILK6hf46IrI8tHUEk89aGP/t8rAIhRw1Cn5A+3t/LDQ6XTwJ5k3lStIaRVBUKff6ZNQlp9AHpqkVSOoHHPe82vDtLCdQZNQkg/wC4cWePvlUmiB4QMAaBDcD4xRvEWi1QTbIpscbfn8qzl5ddUe1i08QiRmiF7fxMOxOGEIclVrMqDx+Jniga97AgkigCP/WFbxCLVSmDRTKdSCSR712/XPTOpiB6+bxCOXyY3jVKo1w1/W88+s66nUFVk3zVZoWctrptRMWMtDUJwfV29j/fAGFZR5hQkAV6Qb+1Zw661VknZHEMj/vDdVyGyvnsNWY5DvSvoVw2yEorTxiTZREl1X5flgmjRrVmcgMO+3dmPVV0svLDzRtLbtvt+f8ALEnkslkYFL4J424y1RxkSE24IAPG2+h/374hLTufQLWiAp7ffNcyCpEqQn0bQ1Ekjpzxf5YuQpJBqr69f1xmSRL2ks3w3+nGALqRW0AewzrEAkGz08N84WOEldzODY6DrkqsVsSOT0HXLswZeOFHcDLb/oAlADdbwRG089e+G3WSQlD3OD8sks5u+ovLBSueScjgVhUXYvqPJ+LyhArg0cqqsBV833ygJB6nLHjreRd9rygkbrZ3E32whkI/CMBGtmxfGMpGI5gsxJQHny+T9jkooWBG02GrpXTOWfZF5bAEp0Pcc9j/ADzRj2NvWNgTIKO9arnjn4xM6Ph9zDcD75mXRzONQke/ooIU9yeuXQJG10WJ4sn+WWg0gjjEz8ijYDUR8/TIkVbO1uvK2RjZ8gqzMx5qq7CsGKshyyOOxHGGDLa7wTXtkSqjEHtXfg5YDaYqP3jEUDyN1E/bCQt5WoYtEHjLVbjqOoJ9sQqyQnTvhA76dvMbay0TtDdfbGDTj1EYmEDkxs1hiyCueeO/2wnk6cgSbyY14Yu1l2xSKZhLMqFUZhyQPb2xqIxwiRpAgmfksLYN9qFZLFzQJItRBK7yRIIXfkhQb4/tkTpCgtSAvZTyRfz/AL4xhV1Gs0odCHsWI5CASVPasV0sGpLOZlCkHpKLuj2Hxz+nXBmlyj7rRuCaJ7jNFY4FUloVUs1llcEH6fPvlhJp3dYVgCyOTe0UQeuFGtBDqiBGXheKNX+RyW6Ryfs6FFXToxX8RJ5s+3xlxFDFKrQqYn6fu19JHtX+ziSHbK5ZlFigX/F9vbCPqK8oXRVLN2P9/XM4s9fTCKqSbUKjfYfb1v3GIapXX0O3n9SA6+pfv3rCQsPO3u7IxPpI7n2xnyvMJfy0faOZZF3A/BF5Z6PvonHpFMSOXDopDOqLxf1y2pIk07LHGWo3+7Fjr1+Ma/Z1Ub4N+0jcaNIPc119uOmUjmWILXrkdqDPwCPevjG4S4y5IdYwMvkTbRxuK8fkecZ0cczEjYRY6N6R+uPSzTo0ZEhIJ2hm6ji/y+cO0ZJLowexQ30B8Ej6492HPF6CggaRAXsAAHaQODkLppg2xiSgskR9f99Ms0MY/eoqqqjjiga46dxgUjhdg6EtJ7Ke/wAe2Tn18duM5+CFv3bRzq5kJ467vi8BJqU08geRSUKgDoQQOx9siWGaSXzFDg1w++vzwTQzlUJgmlK2SSQP6/yy+W1nr9Luxd/EBPKV8wNEwBU7enxjUCz6hGCQGNVoKxWya7/7GZlSSkekB153V1+v98eh1cgDea580H+E1Yr36Zm+p6ZnVNxicxt5iodptear8sE5iYfvYW3t6gHJU2Dxzi0utndjtakjA3C+fzxaXUs1SM5bfQ4PqGOdhO7F084tuYxJwzN6aYkV6RfbmrGMJIXkO4AKf4TRr5GJJIBAsTScIWI4s8nuL/llYJ/JiMEZD7juIPuOlfzzf1iWxs+bMsAmKo6glCSnqPxXXIgaCUyBk2NtBoj8X0xN9S8yGhMAOd+27J9yOeRjMCSqQ80R6WBwePrmb6+N808uoEbINh2AbSWJs/bFJ9Q4jlFzR7zW0C9w+csEaVnY87fTQHPPPTpiLrqFkQRl2Y80Wsj4xbq9Z/DsbSuqu5i5BPL8j/fzldZ6k3RIpcJY2gkn++WDmRZWcgMgrbfIPe+uDSQlkkZ7520GI/L3x7s1c3mCeEf8SRmkEoQcAqKJP2Oeohnk/ZANxaToVZKA/LPMu6yu8SSMh/Cu1+p798ZaWeAKf2ozIOiRmrPyPf75uevUTrj+QfxLSNabSKc+mNUsD+2LFdjDzlUiiNqjbXzi0s4hcO8KRFze0KSfe/bFxqlkk2ahaZrDHdVf7GMjXHHP3pqxOEbf5nmR9AaLFABjMnichU+UGogbW28njmhmMYiSCsxVSK9QJ3H88ahm0mmlhj1ImJfurCq/tl/5fG+udvuKrpmlkEk8bozjl5DZI68XfbNrwcaWAExBQzLZbd1H0xV9MmpntQ6rGAVElAZoQ6OJHthfH4TzWanGVw6kk9/Tz6lEXcx469MHPqzEgcRsy9SelfXFNVr9JopFjlcqxHACk8fbI0fium1rskL7mXqjCjwfnN2Of8Fm10U8fltKY9469qzx87b0laLUtId3JdjtT5A7k8Z6HWQaVy9h9OWJAfcQpP8AXPJ+IaebRyursaHO8cKfkZyuppQvLpnMjheeQga67c5Oi0jzp5kjLFptxLuxoGuo+uKkM4JjBYD25ztmoCFNsgB6qeP0yqJqZohqW8gN5d8X7ZfSnT7/AN7GG3d/YYt5Ui2GicH/AMTkiCcGihB+SBlwMPMhh/CN4P8ACOorIiINqVrdQ6nFdzEdhh1dum1R7VxWYsVoKraFWKtE5NEfQjFTOZpV60DVdcdnv9nUSUTXNjp8YFY9OIx+PzG/CRzz9e30OZl/2jSbwh5IUcyy7SAQIwATf1yyCRIwq2lfwv3+pxNNRMF2x6haQX6uScXkmdyVed9x5Zl44PzmepoZl10yziJJUdhd+j54GHXUpFKvq8qZ+hQX19uOMRXQoJAfNattg/X3Ixlmj08No6Eg8Eknntk9fwGZ2jbbukIF/irvg5ZGCM0ZCqQTbHpzRxai0Id1DkD49/bEtS/qpStd9tYnOjX02siWIQkuynkhqZVHfKSyo6eYpII60O3v8fXM6bUPNeo3UKokDbz0yo1BKrTkWOWbt7gfGa8Ay8pMjEne3S7/AN3irvsPoIAIwZkZrBY7QaBGRzXLAUf4uv1zU5Ftx3A7ht6fJzi1g7QfixgizKV9IPPBy24seCW+TmsEgkAhiAcqH/7eOucxrji8qen0xBYvuFWRfcDLNZAU9v1xfdzfX2zgzOeuXBcvTc8jIYqWNX8c52yuO+VZawOLdq+mcBuFnpkgBuoPteSFvj9BlEk2Ai0BhoQxA39PfJjQoL9I4/i7ZxYgeng/GSibAIond0+2Szqvtd30wCsd1fOQzgr19QPPGTBdpyTybHt75EjqzWgof93XBk30BypLbwCKN9OmXFMRuNpuwT85YtajdyVAAPxgG2qL6/I7YTSaswMzgc4wE8twUqgp79hzXOPz+G2EMIcg3vFcKfg84lpp5dRrRtRGLn8FAC/eunbHzP8AubV12KbZo2qvggjJRWGDyGKkBjH6m28MR7g9D7YePVwNIimMIFS7H+XrQPQ4lN4gtoyJ5c4NFw5JI7fb46YF54Z3uQsCRS+qlB9z79MmWmtXzVZlVKlmbjgURV8Gu3++mWZWO3exMhO0ruF/bjM1ZFh8ucbWaT/LzV9sltSFhZSm0ooVCCbA+vXizWTF1ozPFtkZFK6gcBd1HpXb+XbFQqGIK6IHHVxyfp9MVjaeGJZEatzbgaO755Pb+uTpJrnCyWSWvhSST9ucuYvkJAsiykzMlKKO0Xz7f76ZTfJNIxRWBJ2jceB8E4PUMv7Q21fQGsAnmvbJln5BjTaFA/Ed1ffvlZOCXeeCmyP/ADi935f76YV96Onlpsj5PqJO1v8ANXP1zO07vE38O0U24i9tc3jQ1KmnRv3l0TRUc9RzxmcIb12oQ6UrGxkIH4kNbew46nB6TUySgnYdyCzuJ5A6jnoMDDqNvq7NuDC7NcUb/lgYnbTyrO9G7oEE17bqxgbSZGba4cLI9Eb+o7EfnjZSoxIksdAFURhVfftmW0sks259zsx3XGK4HbJeZlMp3jc7dC10PfFl/jU6s+NEyKg2yryTtPPp/Pv/AK4JtVsN7RQNHb0I+mZs0tw7VeaVCRYagPoKyP2p5mtkDcdehH5Vk8V8q1P2kixA+6+R6Kr4+fthfNiLbSyu5/F6eb9sytJMiSFJFUsaoFd1HrdZq+XGYqaKQn8bbTXPz+WSzGpdgJKIfSjqLFk9a9smQxIGVSRvFUFqgen3wLal2JjjPpUcV0r5wP7S+5oko7AfWos+9DJjG4YTVRqSHOwAADaL5+cgwJIQsKncSVIbvf0+cWZON20EFeADe09fz9x2yjTNJTVRA/ErUSPn/TLmIbLMh2clQRGZCwBB6mh+fB4xVtOisyxM7Kx55s/ehlTujQF42Ik9S8Xf3xjT+ZIvmQylHvax4H0+/wBc1CTfQcMcpdavy0u+oH0PvjB1jyBUVgOgoC6+x6fTDSa4bGDCm94uFvpgDMPK84JCQ42nij/Lj65m3V+ehV1kkS+WiFC7USUtWPt/6xtZ29PQl2v0JYFDMssNiVR7X1ofF9MlLJJjJD326k+5/wB8ZPFENJLE7rtchjfAsD25ypluaKNFB7k2SD9u2OtrH0Ubble5D1Y88Yu+ogVjIYR5riywckf7+mWWtbfiItVIkipJsA39boj56YWDURxu7iFTVAM1kL7VVcYSHypl/aIY3QqArWAw6WfnBQMywEtGWTdza9B832yktAMss8jSS7h0NgnaOfnIj1McUxkZTI3XnoMfkaILH+0IwhXnbQN2PnFpIYNRCGQeQFNHil/LqTiU/wD6rpp6B8tSZDySQDX0xqYPq5iZJCI4lr1CiP74o48mFVWQszAjaEHP0yYSY4iHTcz/AAbU5Z7pOrb9bel1qwQAWrBR1btmgmscOGk3BTzx7ZgafVvtG6BRQouRdjCya0kl3/CRQFdvfJ/y36nj5V0+saaZy25g3pBq+nY1jHha6eDWLKEIZ12Cm/DfJr8sxJtZs1SNGCGolu1/THf2ryIVaJ6ANgbtx2979s37ldr/APi3tW5Yh42V+22qof1zzWu1jldkjkbTQAPt8ZpiSV03q6PvHT2HtiUk3hnkSN+ySEsNpO78yObySW33XlsysRd53HzmurFcX8YtIdzEtd/ONStBuuJ3WuBY/scC9TM0jzEsevoPObUJXYGxZ+pySS4O4XkmNAv/AFue42HOXaLAmIvg+k84DOmgjlmRJQyrRPWrwmu0qaZ4mg3FXXubo5bwyKpXc7T6atRmkU0zzkSKGfZtHHIP+zmNytfwhLp7oxSM4r1WpXnvx/XvkB2QhGik49lGC1KDTamSEExxE2FbkgYUOhgX1BgG4NG6/wBjFZaUECorWI5Voiitbga6d+McjYGKWNYo5fdT6bHcfNZitpNS8PnQuzRFjYJsk/AH1xzTnVI7LKSoPVghK/Uk8Ac5y64lAIP2iNmWVWijQnYXPUe3zxhNOJoH8x9UNo9UYb1E8dgcZk8xJCZJVZUboTbf7v8A94hqZ5HaRkJQkWeen+mPtxQCZpRK8Su4Thtq/wBBiyaPUvRMLAVdmgcKgmVmc6tYXrtyWHXtl5NbOEqZhJGT0Toy51noXg0W1dshlWyC1r19qOVlSCKZo5g5UE1tJBPtip1bu6rHa8gBQa6HB+dIZS0e9eeAGJr4vElQeRakKIUVR1I/3eAc2TQr5JJ47ZwbcbZiPcHOJBqjx1rKIVlA5vcTXGQrgcAWfYZWjTMEJW+TXAwsOjn1Me+JQ1mjzz9cWyfVUN1bdcGTxY64+fDp0lRXAaO+WuhjP/DtOJCWVmU9AP75i/rzBkJHJKajQt9MqCRweCD0zfMKoaSHbY5rj88Gkeke5GjA2+4rn3zP+af6GQiFo2ex6eucKrqCavNMMiWkacGySD1+ecRmiIF0xLkkn78Vm+e9QI1to8/TOUc8ce+THE8sqRj8TMFUdLJ4Ge+0f+E/CodEjayOV3/jZpti/oarOiya8Jy6fi+/vlWoWVN/TPU+O/4Y0sejl1vheoBjiUtJEz7+B3B/oc8k/euB0yYWY5iQvX5yityfnIJPS+MkAd+uVB4gr8AksB16ZY1GOu769sgGJQpWgPnrgxIWJrgUeD0yCrDcbLChlQAeh5zmBFD4yY+OTwBz0yq0dFDCiJKYzKVG9yH/AA+wofNdcJ+2bxcrsQBtiGwEAHr/AOuuDneWCAurkSSMAWsBiBzfHaziSScENZvMg0sAkBMZG9mIVeg69B79sOka6NTK6En/AC8Hb9T3ysGoOkiYhVMh4Vr/AA+/H0wQkX9ncs5Nnhev1JwGA4kLlI3G47VUr36kXktF5SMQybWWiQ99eSB84CJ5FUMs8YBFkMaNng19PfBhrACkAL3xgl3LbY24ZbHPB9+uWVlSBXS/NViOCbrqDxgroHmz1qsgH95uKkjjcLq/vlFjIXkDMaY9zwLyzEqtkgkmz9cEX56emzQJuskG/wAQoHi8A8U5UjaQpBwrTSTOpKg2B0oBSLxMsu6wvbp1wkcroAELKW7X1yApZ5Bv2hgTZ4rLjyhGo8yZwRyFNDdiwZlvmiOOvQ5ZSoJO51QDiwD6vn4wGtNHJKjSF0IHp2E1+nTAamoSFWwT3qrHvkqxW93LjoKB/wBKykzBmPwKHNgZP6LaFd+oClwq0fxdD8Yby0gmK7w4UVcYIF5XSxkw+hislFvT/v2wyPEt+QGIYbTvHAPwcl6xZZBdNMkxWOcoNvRjwevuM7UaupJFQcVZs2D9s7TamBowkungYxsSN4qwf4fpfP6YJWjM9xhUsnmr59hkvtbdiIZPJnCpF5pYfhPpN1/LGCFatR5sSSFaplv7g9P6986OQiAq8bunTgUW9x/usWamYl2KVxZNkDJGXOxvyywpDVqeD7m/93hInMcwO5SL4HBo+/HGBTaxIrzDVggYaZoiGTyqYcAhu+VRtTJO7GaN2lRyVBHY+xHTAI8kQ2s8cZayG69B+nt0wBnddP5alqHq23wcYuEtGXaUxEDkAfyOJMIkTSagjdRs80OuEi1HlyW8hKi9x/0qsl49LJGJG3Q2tjdx9Dx1vBxwxND5onDLdbGB5+KyGI1DxyIachC3p3Dn64BJwsisLWuL639ctOIy4KbmAFgUQB/bBkkp6lN135FfGahDLSNOgBaWRBxdDgD+WVOm8yVKVpY63EEkcfXApqJBFs7VwD2w0cuxFYNZ/wAq/wBcNffpmWKCGLdJE8QPpAskHv2/ng/O8wLI0axR3VO5IP58nJgWRYWaSJHjugnXk9hnNO0GoDzQASD8O87rHbi8aatL5rRfvEVLPBaQlq+h6ZLPCZB5bMxA5rvlXlnnPnOse72C0K/pi7EqR+7Wxx1PfH1Lg8Thg0ayl93qIAvn2vGDpyI/2hmDuDwtfhI7cYhDNHDLZRunbjLvrF/aCFsKtC7vj5yYzjQngJ0ZljS93TaLr3xDVL5KRlzdiiOuOLrIUhLJqfR+ErVHMzVz+bwCGvm/b4yxrn17NeDIVlaal3sCilu3v8Z2phRGYxSoSeoXm8DBqCNLStHFt7G7Y4UQzTqHOojNcKhO2vezlZt9rxuRp1H7Qd458oAX1rrmfqN53BVPB5+mFjZTJbQKArclBdn475aTxOTldP6F/wA3UnL/APpCFAkUt5ISgfM2jJ8xvMO7bd91u8o07iwhoH2UZRWRF3Daw+mWi07yj93GzXwCOmVWaVTe6j70Mf8AC9XIsojH7OQ3XzeB/a8XcDTCHw0hYQzq4Js+94XSifVaxpPJZogKRhxzQ4/94pq2neKBpdu0r6KHFY/ptLOdCS2qmjhkS9sZA4r6X2zl1fS2+mb42ixawqzeY5X1ergH4ymhkgUqJSVXkM3Xj4xTVwiFh+8Ds3q9jz7jBKeKJ/XNyekeg0kkaQyPpnplb/p3Rq+Ov54aPxjUTTsJdO+1OHFGl7DPNKWU8AkduarHV1c8kLQrVScH1EEH/f2zPXGqfn1bPKCnlpHGTQcA3Zs4CeaPzSjrujB6qxHFfGBRnijaxYoVS8/nirbt9sbGOecDBgiLn9nSyB+CRqIPx74nPIWc2gVhwftl3ajYLWObPvgZCzMzMSSTZPvm4iTtJAvj3IywYKi+ggjvuP6YILyMvfFdhlVxW2q+fjnNPTeFSSIrzOEHdWWmr4y/h2mihi/aNTES38KuOPgjH2mWUetlBAsrZHGeb9P1u5ysi2i8LgQkIWVSfUzt0+3TNSXweP8AZ60mqCMRa7qKk+3GYCa8WJpo2/ZlNKg7/JvNdfF9LrNE0YO2EGhuG2jk/wAfV916eOOMykJIngYrK/TrfNH4xKbVyAhNO+5R3bg4w7NqAzsBLLFaM5atw6j9MyWBBsKeeTXbNfnxJfbhecp6LV6lD64pCPgX/LDtqQGChTZ9xd5nrPIjKAzg9cbQmSttsTx7WfjL+vMvtnqCGyrOKUda6A/bFmRnBO5iD0oUM2YvC2fTXJq4Vn5CRIu4kj785nz6eaNv38LoBzZBA++c5sS82MsLLBqFkWw6tat89jl9ZqtRrZy2s1Ek7Dp5hsD6DoPthn2qGp1YfTjE1Y7hYB+uenm7F5M+GauXRTsYH/dyKUkS6DAg/b75n9gBzxjRJMRVVUBjzg1XaoBrkdK9++a0pfjIN3mjpfDNXrd402n3gH8VgAfFkjNqH/A2vZC+on00Arj1Fz+lZqS1nY8sqlullr6Vd52xyaCmz2zdg/wzrvMYF4onWwLJO754HTMvX6XU6SXydQtEDiuhGW8dSbYxP04t8ZfYcm1TRUFhkJHNNbJHI4BolVJrB3zfXHdDHqJJVjT9oWInc3lkjiuvtmHRpabwjT61YnGs2QxrtclDuJu+L/l2x/Uf4QgfRrNoddvc3SSAUfjjpmRqZggZIW2xA8Ko6ZGn17wlSJZFF/w8/phqSMuVWWQo4IKmiD1B75ULu7cY54oRJ4hM5YW1Me3JAvF1AFc/e+mGUMoC+2Uo4QKSNxF/0wqQvNeyMf8AkeAMAKLXPcYQNI0RBZSC1339sO2jljTcygiudhvKNpprAEZUMAQOl30wYCFC3uF/fJFDsarDajRy6cfvAAelfa8C4ZDtZaYdefjAtuR6ZV21wQBf88gqDyCSp9+coS24E/xdMOrHaTtRQ3Q1Q+cBvReEz6yjaxq5peL/AE7DL+IeFarwsrIwtBxvHY/TA/tsquAkrIQP4TWFOvl1COskhcVzvPbI1nolGwlm9YPJ7cf+h89sho/xAdQ1DnLrt2ekHeT9OMq5Y3u6e1dMMjwpIoASRd91V9PocEwYmm7Gjl4o/SGDAFY99Meo+PnORQ1C+ADfFcZkV2BBtBLbu+PaGGJZyztuZabb03fQ4PRaHV6qUppNLLM3soqh9ema+p8B8Y0sSSfsgBAtvLfd9jkstnoI6uTatQBhH0PIv4xAqCTu4B4BqycblmeZoxI+6SyNtURximwLIFkLqw6X2yczJgt5DRyWs8bAcWPT+mXlkaR12lnkJPG286WJQ/qYsrdGJP8AXnCaeZI2pjwByaon2zU9rA5NPqAgbyX9Qp+/HtxlFSkW2VVHSzy3HWsbg1W5j50gVAOq9cWlmWVwxcKSCr+mx9ay4uKK5QIyFQyGtw6A5eeaI/g6d+OCe9e2A9Ig6gNZ5vk/btkLtJPUf9uTEFSVWb94d1kWBwK7f+sMqGFjJIrAUTewlRfTGvC4P2dfPZQ0jfgDDivfNzUeKTPEBHFEy/xoR1+mS3/TrzxseNLFH3MtID0YVeGgkaKVXQ7Ru4o/pmj4jptLLCJ4o9oJ6LyQfb6fyxOFokjYStGHuwZCarG6531VnTVOAuwgAk3uoE4HymDr5rBFHJBBvGpJ0SFJElBKiqKk9f6ZyTiSVdqQsJBykosfrmZamhzamLzAsYKLQtkJ64Ody0fcsg/EDQN45PBpQjLHDDEAvMrORXt+uBhMWo0fl1Izg0yx80t9R/vnLzVhWN41NyKJBXcWL++c2qllb1yUAPbtkSoI4y6RyLGSQrMCB+vXL6aH/wCRgW+M6H/ikjllVS5IXoK4GcIX2iTYfLut2ROm2UhSSh5F9vjDRa6aCNYkChehJ5sZWpn9KU4LFWRl/wDqDKjUSK5UOVPQANeac88Wq5aKMmM8GUgCj2sYw/icGmg2wBbAChUTv8f3zPl/4xkY8KTMz7XKEclGaix+nW8YPhutNFljUMepkA/PNJPEIJ1UPErMa5bk3/XGA2mkbykcsapvdfqB/TLv+3bn8+M9smLw5GULO8sc9E0dtEDuL7Zm7j5oVwSl+1EjPRsrNK0SRwSUwNkEbq/nlZ9Np9RNtkh3FerV1PsTXTLsq38+b/1eel8veRHwnYXdZfSziCX95FHKp4pxYHzXvmr+x6YqpVBGfMohoQaHF81z9cWlgWfUNs2NGt/vBGVr4rv9cuOd/Prm6Jq9SNWfNVAAWJ4UD+Wag8jS+EQy7TJIyEhQ3Qkdxxx8jMXTn9ye4DcV0+2PBwsachnVQAr0avoVzh3HK/FPEJI/I8uN3kQEAFloX3rMwIln0j5r/fGP6+RZFB3MzgbW3Adux/viWwcdOOnP8s3x8WO2J0CL+XT64WCNQd7RhkAu6sfY4PaOvHH6f2wrB3gDM7FVsAHtz+XPxmlB1Ejjg0d3PAyhjZuoVfqazj/1B8ZYbASXUsK7GskC79L4P0wXXGGoqAAQPrg1Vb9yeAM0iLDNxx8nGNFEr62NC1m7ArqcAqBTZ6dMe0JaObcikFl2g+30zPXwamq1QRCW6HgG6vFnLNA8jMWMgtb61k/sksjtFHFKa5YspUA+/TBTvu1PlJZRRtBzzccSOnEu6agCNo1Vo1ZXAsFbo5Go00UujTSbPJaNi1+9juOuFgXylAItaxLxLXeWxijUhmXlz1A+M7R6LknsLQbhBqEQBytFAe5GLFz5rc83zjmgQrAxA6igcFrvDn0zIy20Ui7kf+ma5m21x6mYgSMxAJBAHJX2w8U8umZTuQsv4WJ6YTwvwaTXKZNyrHHZJ3+oECxx85Os00I0sLJA8bsAX9ZZL+PbnLeLfbnb/wAposWul4VtUi7hRLiuPYEdLyk2umgfy9sYir8IXjn/ALr5GAVInRKQWgrk3kav1xqQANoI9hWZya7X5oXiUmnk2R6VQqAbmo3Z+fpiS8NzliAXF+lfcC6zkVqEjdAwFiv99M644a1IdCmr8PhbzxFMWZBvHobngX2OI6zS6jSsRMpU7qQdd30I4x3TTmSJ9MaMb2OR2ydAZjI3h4jt2kvn+Dvu9hRo3mvFnXofB44dHDEkhUmNb+Nx6nNiP/EHhinY2siHzdj8+meE8RnmaVoSysi0LXgSf930+MXjeUAMu0UazV7z1CfnvuvXf4pn2DSz6WZQjsQShB3cWM87r2bV6aUsS9etePwn/UZTUSl4YY2qRSxaqqm+PtgrjQuVRgxP4d1gZnzvVh/j54luMk3xj0I8Rk0TLEJm0wIsgHaK+f7Z3helj1WujjmcrAOZGXkgew+f9c2db4hP+zjSkommV6UKtUBdcfTI1Cuh8LfUpsXVLG/UrJCwv6ZTXaabQMEEokW7DBNpv6YtH4rropC8GoaIdgKP5++a/h+o/wCNavSwyFFn85Wb5A5Nfl9sh7jLn8N1U0LayMidKHmeWLZOO46/cYmpQ2rDZXSh0+ue78a08fhXicet04WMSsBIQPfvlvGPCtL4tpxM8gi1CCvMUA38MO475bzi5rwwWGNt3mF6HKkdcYinSCJQiK3N+vE9TBJpNTJBLQdDRo2Pt/PLw03lhY97AVV1mUjUGqi1koZ1SMjk+XxfxmpoPEtLFujMUDKRtPmdvpnm0Ij3hYwCOpvIVpCWO0WBeG42/GW0flLLCtxm1KK3pBI6j+3vmfO2nnmLSp6d3qnU9eAOPfkYGWR20ahlCsrAgg1iYTqxYHaLq6P2zOMdfRtQqRsfKe7Xa6gX+uDjvep27q6j3y0BBcb1d+a2r1x3yoo13FI0kAJMXmcnn3zUSFYvMklUIBu/hBUm/oBzeOT6DXaVd+p00scLdGZKB/385v8A+G203hehGsmjvUSLuaRhbAHoq48v+LINTcU+kZ4n9LKSCa+R0zle7vqOkjw4cBaHBJvcDViuhH9cqxU9q/XNfxj9h0Wtlji0cLR9VbbRoixzj/gWj0uq8OfbL5kZanR4wCD8nvx9sn6/rPy4878Zk9s7wzQy6940ZdmnK3YWyR8nFNRpm0mtaInaVagSKsdbo9s9t5KKwCj0V+ELwx9zxgYfD9EVZXh8w7r3uu71fF/y6Z4J/wDdN2/F8Tn+FhqV8Hh2ASLKCxNUASe2bMUWpjU2wYn56Z4TxjxTxPwuV9FpNU0OnPrTagBF9QD7XmNH4p4ksvmDxDUhut+cx/Qms+nx+k75nUTxan+LtJ5PjJ7NMoYgCgCeMw542genChlO07el/wB89RpYNX4jFFrdXKXl4KySAWV9hXFYWWDTsWgeIbnHq4oEfXPL3/8AVzz34ljyPmEAFncsOoOQdxUlWBJOes//AA/4fKitFE3A5EZJ3ffr98xvH/CovDH06oWDSKWKNztAPv1vnOv5ftz+nxZGYUlBA2jpkbV9QZgoPIJ98oOTyaA5J9sNrtM+l1EkLt6hR4HUEWP0zsVAYsq7+g6AZYbpJERJD6mAHFEWcXQ7aLEgfTNDwiEPq4mYWEuTr0AHt9cl9Mz3T0tSMyKxRYwBkhI2aMiV1KjnjqcBq5hBtkAve1OvxhDMpTcOa5FiqzE+PVEMjtJrI4uFK7wD7jk5k+fIpDbRZFgnNTQyOZwNtNKDdd+OcytRF5TfjJa/bisvP1x/Sf0RZ2aqo11+Ml1Fgb7HWj2+cWUENwQp7/T4w+oohRp3UOBZ9z/TNY5BygKWCOSO6XeRp5THIr1wOq/GUUWAErf8f0w0EPmEdAe9e+XCHtwmlG0l0HqFg0PscNI6RJuNkD9TiqxvpyGviu2K6vUGRsRr4sGMkpZiCxHQds4r61GU0lEs19RhXrzR3wASkeeyj8B6WcoKIqjfYE1eW1ABkcUAFc7B0sZQU5qrf/L75WVlPNOQJP4b4/P2w6uY2Bb0SryOawbRSOC8kTB7rcUNX8/OcIpdxEsbs6gmyvIr3+Meg3pdXN5jtqJStg36gC9nt/pjUI2xsYtTG92/LlTXsfnMi2ABemjPIHY/2y0ZqNpLtR0BHI/375mxryuY1IpptSjCN0MdFUtyK+nFn79caeeFD5G3dKbRnRrJ9hzmNp1fUSARqN7GwL2jp1+nvjGtjChXYMJh6b5Kn2OSbK1z3Z7RGm1OCtk810vH00itp1dnJbghQt37ZnaZ90J5um69+nfNH/iqaeERqjGVEAB7XWZ6l/jmT12mMIFSq7X03er6/T64tTAdVo9+x/tltTrG1Ee0oqqW3HndZ+TXXFrHJpge/HP39xm+Zk9qdWMgK0g9Nda5Hb/7hgpEC0PMU2apffAJM0YpGZb7A8H6ZHmc8kmutdfuO+XAxHpqfcWBykqesi72jCDWQgUDVjghcpe8lgSbH3y0AI5BrByKVbcMMrURZ4+TlWLTNtUFnboByTkRZXUqoAPPQDnPV+G+F6Lw2CLUeIQLJquGCE3srp8X79szv8O+GsAmq1G1TRbTRPx5h/zfbsO/XHpy53mS93e81F9tp9fp9bC+yNRNH6wjH8S9/r/PMGbw+ISM0Yok3x0yBrIFjbcquw9ILttUE8cnrlfCNVPqYpPOIkjiO0z/AMPwc1OYbVvJb2sYCXw2OdiXW2PABzWMcob/AKQPyDl0jKm3kC1zynTJ4Rrzv9I6TwWdoXXTSIrhCKbqT7D/AFyPD4zqv8NbJEJeIMKI5BBxqLxGKaWefTOGaGgJNpUHjpX633ydECr+IxhgokdnUnoA6g39LJxxzIXq1HgKNpdA8jQbP2grbdeAeP5553VzzahHaIE6aOV23KLB9RoX3z1Q1KJEETawjAXce5AzA1WrbXyytZ2KQEU+30yeeTIl4lu1mxSoo4HP0xqELLv8yFJECktuNbR/mvtXvix00kb+mPcp5FGj+ua2gilgkJKKtpVB7Y32PtnPM9uu7MYeq07aaQKxBDrvQg/iU3R/TBgbUD2tE1V8/ce2eu8R8Nj18EMc7GKeNSVYDgX/AAke3GeX12im0MnlzCweVcdGHuM6c9a5dc4rA7K9oL68Vd56DwfSgaBpukmp5J9k7D+uZngXhreI6r1SPDBH/wBSVeoJ6AfJz2c8Gi0mji02msmIbaLcgVnf8/uuHfzHkPEEAgLcBlkr7HM+MEqRzeaniXhOoLF4wZx7/wAQ+39szlgljJDh0rqGFZy/T7uO35/M1038I3fhHt74bTQO4tPxCib60eOn0PT2z1Oj8G0mq0mmhmUNKsYBkj4P0Pv98rrP8OyeHyNqfDpfNo7mSTgjijz3Gd/wvFef/wCifpJ6Yc8Gn0crQQyW7FXbivoB/bEtTbFWY8ix9b64aTT6nV+ITIEMk98hRx0/lldfHJCkYnASWiQvf75j9JNuOn5W+E0jtBJ4FfTNj/DmmbUeJRuPTFp2DsQaJPNDMfdZ7X8jPRf4UnuXUaQ0u796HPHPSs5cz262+nov8RxpP4WGbkq4bg10OeWm8c1B1LaeILHpiCoDC2472D/sZ6HxXzF8Okjdb3UBfQ854vVMWmDLw1dPa+Dm+ozKPrNHqdfBBPFEZCqiNgosgfwn+dnAr4TqPIDIPOZ22hI/UAfrmx4U5eOZpbj00SW+w0X+BifieofReJOmkuGJlDoiDgWKFD7ZiqW1Xhkuh07tq5Fj1AK1AOSQe9jj7YmjEkm82fEI0l1LB0MTsOULE0evX65lnROGNFvSfUFHOTCdCwaGbVxrtDKjuIxJVpvPQN3F8c/IwTRosjJLaSKdrKRyM2vBdeNGradDBHuO79+55+wGbmrn8K8S1EWl1enWaWTpIooKavg9e2TC3XgncwUYzTHv1IGH8HhbX+KaeB6Zd+9twvgcn+VY14z4Q3hnicaKS8D8xsf1B+cD4Cz6XxKPUsjDTqxjMm30i+Bz9ax1/wBfSS+2r/iPVnUawxMhSNeaB75jLHC0Wxi45vcCOmNeMayLUeIuIqIUbS3ucWDDy65rrnPiZzI7fV9eWmp96kBAEF2SoFfnjP8AhXWNpvERGSPL1IK89LHI/ri0/hniEUXnvEZEYA74yG47dOcX077IoJhwYZwSb6AnNfp+c/Ti8/8Ajlbl19Bn1RjRfLhL2aoEX9s6SVUcRrKoc87T3zI1GumQGbTI/lSen1iqrqfp/PM+TxKFVVYI1DNQJqyR35z435f/AA3ue/Tfkj/FUwfVQpwzKp9QP6ZhrTMBzV8/TvhNVqfO1jSlQw3cK3Qgds9Fo/D/AAqXTDXosnlhd5jLcAjqD/bPsfl+XhxOZ/Gda510EGnhA/AVAXaCR8YfTtpUmE0zWXOwJ26d88yPEFkgACm/xbSLX6YRfEE1bRtDuI3BSh7E55Py/wDi4578r7bley0+rhMLEhYkU8ACgR17Z5D/ABJqIvFtVcSPGEWkkkFA/HwM3SZPJa/3USJtF/xnvWZjRAmwM+jOY089pNBMZxvCxqhBZn/DX1z20mh8O/xF4akrLRFoJY+GUjg/UfXMmPTxtW4d+c1fD0XSLKyDaHAJ9icniSPF+L+FP4ZKEkp0NlJVPDAdeOxzf8N8IPh3gzT6ilnnFiPuAel4xr4l8Rg8p4AGEy0Qu4cmjXsaxjxjc0O8OAqnpfOc+56Tnn/k8tqkWaIAnawY7fms5126fae4w8cTzg2hKoTTV2OWMO8FUQt8AXmJHQfwdEkniqt1nYT84x/iH/DzxRnWQxhl6yKpsL9MjQwM5UBGUIepXr3zeg1kj2kp3JRDD3Ga44tuufVmY+eJptxFSqwuqog5qR+CRvFukZtzcgoa/SucrPp00Pi08CjzFQ8FePSen880m1MWk0yPIm8KOPb4zn+nfUuRxv8A487qtBqIJBHKACf4wfxYxptqRW6kG+tZEuqfVTPqJAAQKVR0Ue2F0ipM6eaf3K9RX4j7Z03JtX4t+xazxGFW0qoI7oFmon5+mE//AA3JE8ckgDRgetUa7PwfbNKXXp5exE8sDptHFfOLRatjW97QMDQNWe3Geefp+lZt0t4h4YujCzFqMvBFdOLzPaNROgHN1ml4jqv2khQOFc/c5nyUJ0vp7Z243x9tT419T/h3TaombSyGJum0ji/fAaTwJopFaWULIrWrJ1r3+t49u2pInnGSLqq1Rjv371g4pSrxtvDOrcg33H++M5eXcn0xZtLqSAZYwwBLUj8X83ljoDPEUjlJ2cG2v6dMMfEGGmLmTdv5CgcDDwSrGiqlUFBdgb5PXOV77h7xip/h51lLSzEqSd6tzv8A98YKbwRtOwZTJMbr0kAfA9/tnog6MQ0ZJPPBOK6id9jSxuFCgcMtX85rj9+9OblZMHhrRgNGCJJBZLX6R9fbjLxoixyKszhkALKOjewGaz6rbDuALE0vU8A+1/OLsRHpw0AUMzAnmwf9j3zX+S1bWSdGdOhDbrJsF1rdhf8AhuodhJEQwNc+30vNTVQ3JGz2y2UK9RXvjK6VFbuygdCLvH+fUjBeKSNSsrKa45iBBzof2WRizrBajkeVRAzd8uCQBCibOeCLvLpFDZ3RoEFj0AUR7Vj/ADe8NYmzwnyyzRRgEfwki/1wRj8JYgeTL8fvK/rm+I9IQAsKEnp6b4yoj0aEAwx/kM6+TTz2p0/h4QCKN97EbSZb/TEp0WKXYoIAFc3/AFz1DPpHchdOGAP+QdcwvElXUa1hEnHbaOnveanWpVdF4dHqdHJPJK6lTtCqAbzR8M0mnhjM7xSek0gk6v37dhiULtBEyI5BP4eSKJFE/OaUTAqFskAULzNut/nz5X2nVStqSWlIP24GIPO8qvGkwtRag2SR3xfxHVyCRoFta6n3HxiKSUCXBK0QBdZeZV/XufILqANRLFpoZbADFtx6EYJv2ZHhWLUymN1HnGul9qHX75C6RZYJSr1Ko3hSRWyrvCLAriBzo5AZgFiRHoPXU2ec7xxaEHiWqic6HQn9qjQkrIWpitc/leDl1eo8RTUJ50UUMS21NZkHtf8Av75nBPI1OyZZU2mnAPq6f+vtljotRLPOiaYI8Q3NHf4BmhrLrRqVj1Ez09bTY2jaOn9cJ4hrokiR9PN5vmKqvs6Da19fkHMvSvv0si7iyAEJu6gVf88COII09X4eld+pzFutZh79sdNTqUVQu9aq7+3H88GynYrBSbX8VkX8f79sRXmY16RQ6nHSymh6mNfiPHPx/fMmqx6ZmG4P6NwBsk8UO2anhfmxbpY5to52rKNyj59/yxKOVli9SUpBYG+pOOeH6tIo9tgUKDN7+2StQ55s0pZ5pI97H1MopfiucS8Q/wCe8NfagLwsWjI/iHcdcX8TlRakjZgSBSngMPjKaFx5Eu8Haq0G9vjEmey3W9pdNDpI4dNp2LRghnY/xHucY80tOzMK3HEdFK3lxlgN20Xfa8h/MfUFJCAnW1vm89nPqPN19aqhSwUsoPteE2qVqgw+ReK6WOKO9or7dcdiUyOqjvmtYxq6aT92qnb0HQVlNZXCxyqJh6gt8kd8pI4i55xTxCFZdFJJp0Ms6jem40RXsff9Mx8a+siA6fRDUxwBIZF/fBgQCxskr8jiqzA8UB1mqeY2u/8ADfNDsDi+qYrJJ/2kkYSN9wvdY+uS+3T+M87422MAPr2zc/w6JI1eWLywzHaWnNIPb6m+3tiWoRJUVRRb/N7Yusj6djFJ+E/fMZlXXsf22dV8nxTU6WQzcJHAvBPbm/fMKbT6eMiTUDdIm87K5ajwfvmdDa6pfLoEHcK4o5ojStL43o2kBaMxrOe97ew//px18BdePIjhiUBaUiRV6Wf9/piul1MrarSpNqH8lTv2nkBgKH88LrtUs8zOw2Hpt7D4zMjb/mG7gZgamqbTSTvuYHnqpsZSHcJQLO+qVv8AMP75RHFghbA/TLzr6TtvaeVPscIYRkaGyFYWfMidNw/8gPfvx85Qs2kkgO+NykgaMxtYIPb3A+O3vkSkbVYqAR+IgUT8nM1py2s2CqVuDfwMK9dpIofEoIxrgSgm3qCepA5H098yJZdT4x43PpdMo2I7ALXoRQQAa+2OeEPIb3b3oBQwUkKO/TB/4d1UUPjGv00ilWmbfvHdfb6WcECl8ASLUMYwrjnqOvvg9N4MV1B3q7xjsOp+Lz02wEk/llogPMoUCSMtkqy4894iPENCzzrG0cBe4ynAj+OPpftjMun0v+IvC21SRiLW7dshUUsjj3H261nrJxG+neOZS6SDaygds8h4NB/w3xHVwKdyLLtRu7DqL/374GD4hLLJp4yZJGVL/Ea5Px75lhyrKbOaXjECR+IagIOFkbn6m/65lv2+uc+ZJMirDnGtPrpYNLqNMpuOcUfj/Y4xMHnLHrmkNCZyCdwqumD087Ry8HhsDZ4o5Ut6hhdb2l1kr7TKXkaq3OST+ua0LmVPwkHMbQCQU8coCnnY4sZvRPuUWQBXQDNx1l1KowFlicZi1jKgjdA0dEEYNFsG2u+nHTBF1ulYWOo7jCoGqdJlRaBjbePkn3wun1y6lZRLEAaFi7BxDzLmZvkZ2jFSzj2ofrmLfcayZWokqIPQoX6ZddSnQgViiG3A984rZrO2uGNHzUMZK8YLTMHkB7HjFtx8tgO4sZjx6zWhRs1UiEewH9sxe5PrXPG/A/Hl2eNyneQxVeh+P9Mz5WeZhZOxea9j75PiOsmn1jHUMsjhQu6qJrufnIjVnASNaJ/FznK5brP9QxjDbeFGNRzRshUsRtHAGCGhnY7ShYjkUMJ+wTOTYNgcgZLNS+w3mPnsENqOfrlDM5QFVXg2O2MDQak8qnJNdDWXPhM7KoJ8tifwlSRkyGF31DPR5ND74F2BYMLu8YOhfSOwkA2twODgZuGAHNZZ6WNSPTypK8yujbh+NWphXYDtg11oQeTOPMK/Y+/UdRlv+GasfhkBApgaJr4IrGx4dO0dvNHGT/CsLZzvKYTkZXjJi3escCuTjun1qx6dnLEOv8DCiT3zm0ksRP4NpG1aXavPzlI/OVzFKQXYkKp6Ee95jrnYpjf5pX1NGzeqyKv2yZNH+0S08rqSPVzW72wTadptQnmThZWJ4FEAe/1xwadwzA6gOW/7OmY8L/DKAJpoLWMB2G5W38Ue32wEUgmZljDKz2HjHI+pv+mF1cMkQkZWJ30GI7DveJxP53mJERHJISCw4Nd+nOXwMxsTwMSdvoX2P0yyHzFtmDAjcfjOcgakoaAuyyiu2JtIxhZ23bkZrroc88++mBdOHWPaBZXnoD3/AExgmON3ZnFiuAf0+mC0DRjSKWUlvLorY55wOr3SrJYHlMLAA5Ht98ue1wxMON8aqQeRQv8ALM+aZWnUAGx17fTITVhZAFYnb1s9MI8ylXEoBHUUOo6509p7Cj0bzRrIjxg1R9VV8H/TIfQTxAjTTyMGYBygpT9+/wDLCnWqIx5ip6Dxt4/QZNoykJIbWm/FYPtQ3c48uv6hLVBnnBKMiqtKrpuPzXTJ0rBaWydvFt1Pzk6vW0VKeYARR3AWT3Pv+WZw1DJN5lgr3HfOvO1v8+/Gj+K6f1JKLHYkZnuiAruA21W2yM3kZNTpytgh1r7Zgzl4XeJhzfJrrnTlv9ufewNJXgkOpiaMnmOm5I49v65EQmnaJdMkxkhTsxJFdx7DJMoDRzxqgkgADbuQ/NAgd/nLxya2LUCSJ287Ui/Rzuvt9f5Z3jmsEf8Ac67WL5sM7kE7+SRxZ/32yGiifV6lU15EQU1LITcvA4684F4RHp3R5HSdH2+SV6Cuv1w3BaTWjRx/syUhQmgCR1/rlBtIZJWjfUUqtaE9KAXuMVBvbySdoHPGMytO4aTUsEm3BGUiiBtsNX6Yq/drv5PAOYv1vfQaX5hIFAngdMOxNtvaz0JAwaDbtBNd/nLnk0ooHjp274QzI48kKK6bf5YGztJ2g3wSfzy8qqt0tEnt3ypraBdnoR2r/TJFqkzuVVbAUm7w+lUNBIqsbdar27YtLewdgnT79cNpX4jUMQS6+kC75yo9FBSkggVi80jjXOAh27R6r4w6g7uBYwdkyuTtYXwK6Z6P44mtNLdhjQ7E45CqSNQmUN9azPiLAi0Uj5xlX+APpliWHXgK9HDX7PgJNcNDDKXYEBTxfTO89gtbqv8A31zK8UWSTRTmiAiE8jFpIx9aN7lwKs8/fEoGYen5xqZ7TerAccg4pCQQT3POYrpD2na1e/qMrq4vNg4HqXkZWBmUgAXYOWLkJXzj+AOg9V7QS7Gs1tZIvkiV3DeWfLLMeo49vkZhwSPHMyJfLUB065p+I6mH/hLaXydOkkZX1LKSxN82CBk/gBJrVmJ2l2J/iJofllIdJqVjM7QSNE54kVdw469MzEevjGY9VPGKjmkUHsrEA5z1rI0oqVgbLKfnHIqraeVPXMNNVKp/Efvmto/ENM8yB9M6FuCfMLoT7kcH8jjTxaUmlVtCJ9w9JKufY9v0zzUKg600aFmiwrPfKmhEe1NGrE8sXY0T9LwA0eiV96aPTof+2MDOk4TGH4XPLp9UJEdo1PDtt3IPr7fXOBEPjRkBBIMiMR7k2P5Z6vTqxplAVAe/APxmF45INR4vN5ZXZGoQUOjDn+v6Y648SG49bfXCDWFSGG0EG8RhiJI3KjfQdcbEMI6xBT85hfRpPF2B9VHMtJFk8V1EiKF3vur37X+mGaAGygse9UP7nEmULqjwwWhtZVJr5P1xBk+PiTS+IEWWWUbr+pPGZEqsEBKkD3zd/wARkM0Elgl1IJHI4OZUEgIKN6lPHOZ3Fk0op5wgI785afTmFgym4z0Pt8ZQdsqZiCazo18x+9d6yT0ONaePy4Cx6kZFk034cxBI58sVW7r+mbMT0OuYukUqB+eaSk7fbNx0h5GLD1VXxlZNOJCvroj8L9x8H3GAic3tohuwPfLPqNosA10NY1pRB/lF9umQsqafUSmVwoeiLGB0qKkhQEso/C4J6fTKeKzCNIFDA8sW47fXM9elnu4fTW6fh1njIB/zYwNTDYPmpYN9c8o6AIhrgj7jJdlbTr6lYlrruBjzrX+KWvTtqtMENzoQPY3xmbCoMzBSGAPUd8S08nk6YBLp+pB6Yx4eCkZB4IJzHXWr/j8WdOjSa6UKL9R7dBm7o9JDDpAF1UMpFudq0a+e+Cl8KLIX0rlp2tnIah8D64mqJHSAyvJR3DaQR9sz5S/Hlv16HTastZI3AjqABQ+cvqZm8kpGq7iaUj27nM6CVNGqnYXQoN+wUL/njsE+la5AhYmgCi2Ocxe8XTMRVIAoQcDow5v5woEYNFQT9MDJIEQf5DXq9hjA2KQAbDcg2ehyf5ZDWN/iBVCQECjuPPxmA97+O3SxnoPHnVo4gGBKuQcwpOXAoZ0562aPWJu4MiqGropy/lhqaitcrZ75RAXQWST7XX+xjCUQWkAC9geM439TyBA1ez0uj88hmPOK6nSyay5IkQSqb81uart84yixyzimLKRtI7HDLHGCoUkKOFoda9sz/kqeTJ8KfbqSkjHzR6CKsjv+Xzml57rMYmVjxYYLx98X1Po8QUl1ZxZWlrjrtOH8wvvMXC9LWjxmvP8A01qGmUgKq04pqY19cyotNLqXk1MO7zC52i9vprvx0+RjuonR4WhiO9m9LMRW33P5YWCLTAiSLdTgEFWJHHH2xf0yfEtBmI2sQCaYEmueMV3PKnlxv3LAdPk/bGJN7ev8A43qD1GdJpm4kAULzRayQfjj49s4ySOYRn4X1spojj37YPZJLKxZ0tRe2ww/TLzxPC4JKjjmh1wSBdMOo22ehus1i6Td2T5N3fvg/wBpZQoskjnrmhqLlj7sfYcj8umZ88KqxNHnrXBzpzZUizapSpZFHmFtw9vyOUWSU7nb01zfTAyqzRBUplU7gaAIPfpzg5Ek2iuVAsjr8Z08ZTBNVqhICqsWHHUVirSWSDhWRWN2PsKwRVQ/Jbj5zUmLg+k1jaY2fwN885sRxaWUK7xRyv1DEX+WefZAq2CCe3ODDOXWi3X+E1lx057z1XoZNkgcKI9o9JjIG0n2PHpzFgGol1sOmiP7O6Owjs/9O+Tz36YZZJpYtRIqss+mUb2Yjkdwff4xVvLm0zzTajdqNwURkfw++b5h31L8GeVI5tYmtT9ona1WUNdMO/8Av6YAxMNJKzTBWRwPIJILH3r4wypKPD0hWGOT9pfehU26leCKwRl05hSVt0mqMm5w59JXNua8rlZFddSZiI1px2+OfbBz/wDybWDhTzfYk1XzVY/op4pI5vORVWZiTGehvpX++cWMCecYIZC6G2HNmwMxvtvPQcT7pAyekm6JOWQXInQm7BHTKNonJJ8kg7bIqr+nv/XLRq0ErRum1FJKluvsOchBX37V8yg3eu+VduFoiuwuzkPcrxxKCS1kkc0O/wCmUn0e0K6vw71QU8X04xCrag+g9Ba2OcLpBUkC2fxc/wDvALHJZND8QViwpRz0wmoE2m2k7lK0FYc31+P0vLEx6aNqQlqNC8CsZUfOY0Gs1byRo2odkc0RQ5H5ZubkcCnG7uOmd51rlecXSxhlwSD5H54dAQeo/PKiasdAczvGZXOhaFG/HSsfj2zSb8PJ/lmL4zMkcQYUTfS8W+iT2y9PboqM3TtWDkg8gkjlDdfGCj1FyNuUCzxR6Y8siyJUlEdxmNdAYj6hVcZLsAPfrxg/KYSERsHX36YzpFjR6k5lHIH9sSmL6bTrGrzNuDdOFBonp1xXxRpPKj3baJr0gCvyxjVa+XShxEVO8epWUEYGRH1WmHmMFUC7PvktIyutAdTj8EdIBg9FBdO/HtjoCjp+eYAniDDNL/D+kiOqd5BudACt9vfEh9c1PAIxJrH/AHoUqnKd2B/tl5m03G6CS1KLOFRAD6/Ufbtl40VOgoZla7xuPQTzwvCzOhG0AgWCOvOem2cn1pazWLBEXfnaKAH6Zg6jTL5p1MSxmzukRl555vFNf4y2pAdU8uNeiA3d9SSepyV8XVxH+8BY8fIGefrudVZDyyoQNrpR7MOPzHOE3rXDCviX++YY8QtiUHlgnhV6DCf8QJJUuQa7qDmNaxus8SwkTJtRhRPncn4Ff0zQ06t+yiWcrGu2goHSugzy2ln076hFmIYk8cCr+R3GazeKK+gMTttVGtWJ7ex96OXUsKeMaeDUPDGm4GSQt6R04NnPLS7odRItglXINCgec9BNq11DhNC53q/pI4a+aIB65jS6DXB2Muk1AYmzcbf2zM22spi1IZdjUQeCDnfsru4EHqv+G+f1xZ4mjNSKyH/uFfzwkMp6buR85cxrd+iR6aQz+VLG6FfxBhRH55bXzceSn3xs+JNqCv7YWehtEigBwP65lvRkJBJF8buv3x9W+oJp9XLANp9S9r7ZoQ+KowAKkXxmcKI9gcqYlJ9jlSdWNiTxONQQW9Q5AI5wY8ankkHpASvUasn6e2ICMewy+0AYXytaelYxu6RuJFu6HIxfxebfOhHHoqvY3jHgyq7MSQe9exxHxEF9WxvjcVH2yX46/m5pPMjAQc8WCKrBiLbG1n1LzXxlVJVqBNVzhVYNpXJHNjnMfHeX2PonUx+WYwRusm8d0A8xeGvc9A185l6eEs4KtwCLIzZ0iHTonPAN9OmZ69Hd9NNI0iingKeVIRzJVE8dcHptKsGnKs3nt13VRB69MZdw5RyilVNXR4B7/nlpZQA6Jwyr6h2++eO92PBrH1yaZpGKtT/xLu9J9uMt4XMN9BIoq9R2myfiq4y2u06SQtKm0mNb37RYFc/T64npp1WEygkmqCAcvneXeTW5qdSse1DtZSRUankZCMWdIgTRuivISu3PXAxQagosuscD+ECxtr36dbx+FUjURIymhwbo5yt5i6zvHwo00AHVWI/TMKQESqeM2/HbWCFAAAGPT6ZjSEF1rPR+f/RqPW1f40DOO4v64YKJPwOo+2LWnl0zruq2YmxhN0YT0WpHJIND6Z5ayuYY7G2gVPrvvkgAjaWFVxQ4+2DJJXaqAn65VZNi+WWGRAptMk0sYLBFjs2F/ri0gfRP5iyrLC53E3XwDWaQ1FKqxiwODYxHX7Ujkd/JkRvSEK1yfnvmubfis7VvKdzxQAwglWBO6z1JNf8ArARaiaEMI5ihcAbF4Av463hfLbR7hBuaJOdytyp9wv8AQ4OZU1WuRooSPNslm5W6/FfXO8GnLpQkhdVJs7eXqr9v99c7ZqIVWNkJDkjl6Ivj5OEQzqztNPEosUob+eKz+WQKlj8wdNvbvwM5ziteJWfUMZPLi9Pal6gdgTlPOuORyys4PA6A+/Pv7YJw7FjYI7bzecIropKin+Jev3zpOGfFaLVM4IT8N2eeecXn1IZmJu755o5cQBA23UhifxDyyMH5CrVSC/kAZucHijz9xIVgvODMjMab8+uF2RxrZIJ+2cX3ekLY+ubkXAdtG+fvlWWuK5HGMbSRwgNfNYM12UA5VwHYookdfbOEVgV6fk4UhqJU2O/bIcMVNkkHKhbZt1u3WtJsLDzGXuOx4+2E2wr4dOyw7t022OViAQPpgmaQaVC01xzNTL1I29P0yJxpl1P/AC5kaEVywpj71/rm4yJL+zyNANFG8Mmw7yz9W9wfpeRMJhoA/lxRwTvYC/isD+XGEnkgdtRHodOfJeMEl+WTabJxWREZIxpxI7qlycWAfj4yg8uo1ccwjlVUNA7do6YfTyRjVr51AbfxDjE2eFpCELyNYIkc81XTDllUoxIFdTnOx05OGNv27qzxgVGwIGwHkn68VeCliXzZmNuWYC2q7GW9AQsDfcbcC77JNPHfLNz2/wB85mLXSIqsHLhZEFAE9RR/0x0PDvEsU5laui/h/LtgNqbm3Feg6n65QCODd5bqobrTVeKs9GJ5trxtYJBuq5J6bj84PxDUR/s0gBZzIgtj04NfniLu0k9xSc9ypyuoklcCJiGsijXN5ZEtH0b7ZYz7NnoAARnmYm2qffPQ6R/M06OepF514/05d/7MBAB+Eflk+UpHAFYRBaDk5wUhu+dMY0EwL7C8yvGUHkcf5hm4y0OmYnjbHYiqCTZP6ZOvUJ7rFVbZh84wJSiUp2g8HBIKlb7YVkDZj+On9Qsp210ylu0q0StGwchvS1cVl0JLA9azM+tX4vJEHhls8hSw+SMBvB08dkUBXXGnkhCMGcAlSKAs4lp4g55GW1g1FIWT8AAU7evXDqeOgAxe9iKnI+uSoYfhJGXNiaZzop5dLqY54TTob+vuD9cW89lNFQfpljPwPQcmVXqZ/H9MNKG0zhp3HEZHKH5/3znnJ0WZnlmtpG5LE9TgFlPmBlTp7nJ1ErtCVAosf4cvVt+poMjHYFoUTycERd5xUqi2QTZ75xPGcnTn4kWOmWEhZaI3AdPcZcDk8dMrGAQca1jlseoEgj9Ms5LRW7M1DgXec34Tz1zm/Ce3FZFbHhUIXxLSuNp2yCyDdkqc9j5p988V4QZD4hotv4QSxr6EHPVNLnb8bkccHdwetHPJf4jfztVtVQscR2jitzHkn8s9A0hPAyn7OkhBdQxHSxeb6tvpqTHiHV0iV2UgOTtvoa74E+2bf+KyBrNPGP4Yrr6n/TMI2COTnLMLRQLW/wAxnBul9Rk3RsdDg2I8yqrCDq19Ocku2030GCHGXYjYbJwqIyGWiOQOMktZN2e93khQWVV3Fbo2OmTIAL7FTRzNrv8AnPWuKPQIBFiib65yllQpYK3fGMOxAs/hwcYoOhujySBmddZ9TppCjOboBbr3PbNyMxTOkcxZUbgnp2zz6rT7it7T0OO6DUsdRucK4/yt0ydzZ6TqWyvRQTMmkS9wDkUoG7d2wcmpkm07I0YYDcpI6mvkZnanWtW2j5d2ijoR3745HqCy/u2AWQcCj1+T2/XPHfzs9vA6Yh5EhG46diCwezYFGj3I6d859VHp9aZQAbIFoLFV2vtgRqPJmeRkoWFoN0PcV84JNSs0x2m5WNAmwPpmrxRpCQF1D1sX1HjqT0zQjt0G87mb0qxQrf1zI0uj8xgSTwaJLcg+3XNGKKU6Rg6kRq3w3Hf3zj3znwZ/jzUsNta7iAAOnGYjsS42gn24zb8emSWCEIGBEl+oVY2nMcG5F4z2fj/0dJ8enCwqoCDaR1J5r3yC26VQFYDsdvAysm5IAsgkjUMKPHI9hjasAscINbhalubrv855bWNLiWMMF9a3zyDfHe8vHJFGSoUyPZ5I6ZZtNGpYIDz33URfv74MQOIQ0aLqGP4i1c8ZPKLqsUrqG/dgq7EDcaGLNOvnPIeQvpjQ926WP5fnhnkChmjbctbW49QOZFsqwKLeZrpR2Ncn6XX5524m+1jSggVV3GVldiANpu/ivjEp9EzPJ+zSvCqk36bjF9eR3PxxmkmldmVtRJ5sqLwr1sX346/mcHHDKGbygCklFV/Efqe32y7nxTKwwyWWUEA91v8AngZUij9UXDdBtUA/nmkSr8LKCv8ACSBznGEqqkSMrdQBGOBnXXfGN+zyzjcVAFd1AyBoAFtdz/AAH65ru5T1BFZf8zmyPsBkF2d6AB9r4y6mMCWJo7/cE/8AkwJyg0olhMtbOtXXNZ6FVeQhWaH1Gut8Zd4dKQBqHiNc81l1MeTEShvS4bvwP6ZBhA5AI+SM9Gum0KyiWFY66+tufyxuSPSOn/xn4AvHkni8f5cpDbRuAFnjO8iZgNpFjoQLrPWtFHsqPTSBT1KpV5nzacSkLGjrxQDWK++XyPFjeRJzuRSw78KPrlGhVa3tGeOgYHNk+BNILeiOvHb9cofBSbZJEjCnk0OMeSeLzOyaSSeRIkjJVY2Tv6qHH6YXTzRxaXU6LWbl2m1CLyX+T8cYDURgzSFGPmRs5ck0OG4rKFApkjcO+o3ALtYEc8n6nnO0cxUfTPBp4gjQTbiJZy3BFdP5YOE6hYtTJFMqp+FyCBu+mG86RI49BqQEijk3PS+oXyefv2xR104W1dmfeeKr0++EEYSppYTIiiIklXHX6HJYo2nYEmlU0Rz9PtlSoleR9OpWKKn2u11ldZB+zSRrZ3tGGcX0J5r+WZsalwBSUNoxU/ByZZHmYNI24gVlc7Kyih7DOoewyc7AZ04MaX3PbDRRNLLHJtO0SVf0F/0xON23KooCwM9I+lWGBSUAYGgRk/rf8ZMuleNw0YJBPTNrSIY9KoN3twTKFCnGQaiOdJMrnbpyLhBl37Hj8spH+Bfp75ZjR4sffOjCTWzivyrPN+MmijVYBIz0W60N3YGYHjMZOi83sJgv/wDSTkvtYw9zBiwJBOW/aJR/F+mVOVOcr6aEaV26t+mVNnqScgHk52RUgVmjBNHDFF5cAMij1FgeT710++Z68uo68jPSNooVYhrVe4B65Lca5mstm3tu2hSe3thY47U4srgnjoemOwEGNs6xzv0pKtMD85fzN4AKAACuMmYXxgtOvXqecqDxpYPpGWGhl1W4QtGrINx3sFsfHvh4gNprjASCUsJIoy5jN8C6P0ydX0cz2z5ozHQYhiebXkH6HK4zrZZpnVpy+7b/ABe2LHpnF3g5AvvlYCfVwDlhwTYusHB/FxeZaXPUDjnIcek++S34h73nSdDkUfwnVLotaJ51YoFIFckE12zVk/xLpwSBBKfrQ/rnnXJBIP54I9eM6yuL0X/4n2t6dECPmT/TLJ/izmn0df8AjJ/pnnD2yp65fKmn/FfEP+Ja0z7NgChQO9D/AN4keTXfIXvk9HvIg0frT5HXBycFT3vLqdrWODg5G3cYUYAVkN0+MiM2uSe+FdpGvVKSeBZ6/GMauQO1KAF6/XKaZFSUm2ERUjcR1OWmARQKvobzF+vR+X/RVKAsg2B098Po2LbjJyFr09sA3JNUR2y0MhiDMBzdEHJfjpPo7xhdR6AVtNwzowWhLbSrqSD88ZOmk/FJLXJ4P9Ppl45g0yhhUYslQevGRugI5kpLUu5Fc1X9sPFqp4leOGYoF9RU1079f/eIAmjuU7fbrWUmFPdAL/29suPnHpZVa2FB29X4vzwEc5Et8m+SLr+WEhlfUQLDuUezyEAccdcWO6GZkLpfQ7DuBH1xOcR6Dw/UoujCvtez+Hfy3x7jDyeIETBEEUA3AkcnZfuffMSHUNBH6aXeATto2R0v75bcgRD5m9m9R28gE/Xv75yv5xMavjGt81YkIDFSf3gBG76WBmfHTOpOLanVtLHF5khdk3AEtZq/0ysc43LZoXnWTOcbnx66CaWelZC238QBsH7HJhMSuDEgjlbjywpNH49sz1kl8mOJX3Itqnl+o8fJ7Y20gcESidZV/wC0nmv83+mePrhmu/Z9QJTViEEsS5HDD49s6XVPCqyeam0DhVf1E/zw3nrzJp5tiOtF2RiQ2JajwvVM7CaWA7ksKeGf/u4/leTnjf8AsCTySaiN5iTDKPwuEIBPt74HwtpfPf8Aa4TEfLAXdwa7H4/0xOKUaXTTRS+SXU2Wb1Ee1EcA5B1jRzpUzybzRVDZc9uTnWfnZzZFjekdHSOZmRGuldyOPjjvg9RA00cTxbg0anhTt79cTRpogGbToACbY11vsD3xzT+Kh9yRs+1V5DEAqfYZws65+JrTYDYeSUJ6Bbv+2Dkk2kMOAtcXWcGLjcNOxPcqbrLmIyi5UoDp6umep68QdTK6inEY7irwEw3C3d+t/ir/AGMaaBdoO3dt4/FgfIdncUoVua29MoVTSpLuLAq3c2ef1y50enRlDREjqSWPHzWNeW4YHzStgDkDnLhJAwMjgEdO1fXCE08Oj5YBgL7DGVqMUNwHSyeuMfvt1+a9ex6DJDTCtzhh8gZNUDcSwCsST2vCNGwjYEkk/wDdhyzEdAD8GsFICa3i9pulb+eBQRqLBbmrAqsG2njY2y/TaO2MDeSNqba6cZRkG4BuBd8HrgeA8chjg8S1yPGwZpAYiePazi23UStBqECxDcsSODXI75rf4p3x+OK4TzFeIbVbm7sHj8sxgpG7UQL+4icUJTfJ+O+ejn489+moYNUfENQ0eoieSFSzyueGFc4gyuumUlECOeG/i47YT9nbyo9RJsWKSSuOSOeaGCn8lZR5Du1MaL/XjNMmoRDP4jCEiEC7kBQk+o7hkeONu8Z1R/yvt/LjCqSdbFPNqI3mWZAVUdRYNjEdbJ52tnk/zyMfzJOT+r/Ac7OzsI7Ozs7AlGKsGHUc57DxC9sN9wWGeO9/pnsddIZP2ckVWnU+3Uf6Yk/5Rd9UCQfuVP0y/wD8Q5yrD/lx8DIJ9KD3Izq5tFa2C84SWfUDtypPpA/rkLR65UEIWrGYXjHGikBH/wAinr9c2o+CR2zG8cH/ACYNX6x/M5SMA9MqRlu2Qc5dfW4gHnJyv8WWzKtDwvQftL+a8gVEYCqsk9fyzY14MWkkk8y2Ir7njKeB6dG0KlXIZ2Yt3+P5ZbxfTn9n3QD90jAyFjz7Cs527XXmZGGD6qrpxj+m5Rl9xmeoIJu/vj2nNkUdrD9c7T45dfS8jkm7rKaZuBeW1K7Jn49JNjBAFWIGaZz01YPw/XCaNWXTsboOSa964OC0p3RfNY1pTcLKKtXrrzR5/vmP0vpv857ZPiQrU0f8gxP2xrxEudW+8ixxx/v5xX+L7jOcdKMTQHXnKaflmr65c3sPUYPT8OT8ZP4v9E6sPjKueO2SOGP5ZBrvgRMFHIoVgDyTh5FUtuYHAHgms3HOoPQZMqbVQ+4yByR7Y5rlgTTaaNCDKBbV2yoUXgZLjKjLuOMIsotAcqUJRm4oEdstG1AjLbv+WYEAknrhQ0NYaM01jg3gFw+nYeYATQPF4D76x5tH5YRCQ9l69R/pisyuEDNVnrhBDMmmj1Hl0hYqG9yMsdsyqsZG9hXOc3r/ACn/AAKoyhySa9ssxY3XK9T9cq0TKea9vfCacFlNdVsV73lan0WALJAUZwDu9IwjEEpFtrk0/vi0YkVxtHJw8iMrordC18G+uZ/rZGLUSK+/0liO62D9sv58jm1AB77BQ4zRj8NOj1YE+n85WFRCT0gn5wuo8P1aljDp0VS1hYmDV/L+Wa2Pn+2OWWyCtA8n/wBZysu4buBjj6WbdtaOQHt6LOLjSBpAgYijT8fhy+kEiiieMskyh/8AJ0Jwku+Qgu++qEYv0j3GUHhrW26QBFurWmavYHCanw0KI20is6EhSxYX9T7fGQJSqVoMtdeffIVeQe14SWEqu5GYruK8g9v0ODVgAardlG8xjUK2hDgE2l81Ro9/fLnxPVeHuhLsjr1JXnn3H98FpvGf2aCNE8Pi2Ifxq1t9cXjn0x3zTJN5pe76k382eM55/tMPt4sZEjaF0AH/AFmLbWlbuTfGQPEpA8cmnlXTyqStKDyvyf6Znakw6vUlo54IxtAqS0qvr365Men1ITaFiZR6g28MAPfri8xcarjT+HQxzPr49TJI/rVVVnPuQPb3y02tRJI0mi1RBO6ORYwAF7kD3H3xUzafTQsj6cRyPwQgLFj/AJr/AKZ27zW26vUTx6ZV3RbwNx96J4A6ZCwaLWvBrXk0c+q1SkWwnXk/F9vthrgmZXn0yQNH6lffw4vuPf8AtiDQ6eGIVNOspbgMdtD3J+ffKbZImp0XzHA3eoURd0T85nqamPeeWIV2kv27XnTALEd5YCuaWxispkYi2ZQevF5BZto2EsL5qjeR61pXEaKzRseb2haIGTE9ECjTcKVN19cqu0OrLt9PAHTrlY4Yo6EYFD5NZQYsCKRufYjkZWO2qyOOD8nJlYIHKoTx0Brn4wGmleZj/wAlNp1IsNIy2foB0/PCDpctBdjAcbrsg5bydtgyFgOau+frnKqmyvvyLonOj1EUv4HVq67WuvrhU+WuyixI+TQzoURFAQkACqBoAZYNvZhyCM4XHYVSOLsDj8sglgXAG8he+TtUdySBXIrOUjZ0JPzwckAkVtwPO/4vnEWm08cMIaeV6jkABKV1r5N55CCFJNUscqMi0QfVXqHU2f6Z6r/GcY8nSbmAbcwUk7Qp4IP6Z5GS6CahnNJcYFG7N534+OHf1CRKF3h43ZZNoj7v8/TJV3R9Q0SoUIIbjgA+2Xjhdj5ccZWaEM7ktXAwI8qZizP5RZwKA4ruc6MOYxokRjVg4Hq3dCexGBw+oleZkDNuVPQrVVgZJ0p22GB+2S3FktL5PXLMm3qRmn/wDUro01LzaeNXUNTMQRfS+MaZWTnYfXaV9FqWgkosADY+RgVBY4RXsfpnrJYhGoAZmqJfxEn+G8T/AMJoh18wkWOhHuDut7Tfb/fbNTVNvmlY9yf7Zeb/AMjqZzoB/wCh9sGgt48Kf+iPpgtObnQe2dGGiciiOR27ZxNNkRvbHNIlD6jmN483/KoncyE/YA5sgU2YPjpLTInZd326YIxj0yD0xvX6E6MQkzRSiVN4MRsVddcTzjbrpmK98sM5yC3p6AAZwyD0HgLx/sciMRYe6I7EDH5I90e19rRtR9vv9cW/wmWeLVRBL5Vjz9v6ZtSQLC3qeubULVj55zl1crtz8eb8S0yQMkkbHax2hTyQevXF0faBXGbXjuijGiWYaiz5nAarN+1Zghkqmaz8HO/5++XH9PVGZFmWVmLAom4UOvveK2N4IOaCQN/wTWamMMxBEZrnavBN/nmUGoLdHjL/AFP5jR05dTdKV9rzZgVTpo2XYAw6leh9jnno5lC8Mq/+RrNrw+MnRI29ZN5LfuzyO1fX4zP6f9WuPrF1z+brJ3u7c/px/TFzwRnqG8PhmFS6dS/+eyp/PMbxTww6FVcyBg7UF7jOUrrYUfhOpo4OL8ftl5GU97+BzjR8NmhhGoZ4mAAJVDZUfOE/pZhZ+Mg0DfGXaRVBI59sf8F0I18pAieZwLEK0D9TfbEi24tpPDY5TUzuDyaU1/MZmeI6Y6fUttRljY2m72z1Gs0EunnrWQ0GFhWNbvuMSVFEcAYfvQPX3F/F4lSzXm1DOaQFj8C8s0Eyk7onH/2nPW6lKhVhQrvXTLrEBx2zXkx4vHxIXlVBVsa5NDGdTA0LBXrn2N5vajSxCfeI13V16ZmeK/jTiqBHTG7VzIzNtD5w8mllXRLMVUIaIN8m8oHG1uLIHGbmq04TwxtPHMJU8sOnPUdeMtSTXnMupohvbnINdb4zhXTqMqNoadwUBCPpwL22SRXuKyINEs7AwrMoLkKxAqvp1/PGNDI76CMhN7bbI9/7HCkRNIWdQjEbQ19vY5ydZs+MzU6F4kDKyupvcR1U30OAgbyyRtsk8Z6DUBZEdERSCKBHP6e+Y+ni/wCZUNYpua6jErctChfZMSeATz8Y7GnmMhBqPcGYn2B57YKWMDWyhbIDcX1zSgjWONkkjLVybBIH04xW/NAYF1aBAykk21hR/T74rOutcgeV5SsaJViPyOMSInoUAC/TScWO3GEEm5gisiKtD7+5F9cjipDo5BqVMHiUMMjHaqSScv8ATnGvE1TTKE8pYqIs3X34FHnM/UeEAhnLq+48mNf6ZTUSPrpBE8TQxCgJZWokjj6f764ZsBnh0sibE1JWQvuIkXp740mlePbLphK5FUDIAr/rwOcX/wCFj1COaJ3Xqt0cb0Muj0i/tOuAlKDYiRGyPg/llv8A4niH5eslRUm0aTMttUoHQe1Hnjv/ADymt1amIo2hChaCloqCe45H5HCa/wAY/bCF0ytBEOqA0Sfcnvi2l1RXU/8ANSSMiqSQ1sRXteC8wtpWimbYyRH2DMPvXzhdYmjhVE07MHFBuaI9+vXNnR/4k0sLts8OSJet2Cx/TJk8R/4uZCun9US1xtJKnqAT75ff+jxmMD9lBkYJrIyp/wA62ScMPDkjAkj1Cnj1sYiqr783z1zW0R8F1EiQB9ToJ19K+YRyfr0s/PJyut8KOi1scMWpLbxu3bape9/7rGniypopozG3nOEe9hWyeOvOSNXrdLW3UEIOR5yij9bGa03hytGWTUK//wCmkzBRZ+a6/wC7yzw6ajDJE5lZDXnVx2NX17ZnUssZR8T1AnMi+VJuABOwDj6dsaCeJ+IaZdWmjjkShQVqZ/kDLx+GadXR9UukjjA/GjcSfRefzx3TzTTRmLw6ZAYj/wBO+3YjLkXmf7ejnkWBQo2g3wpNYIO25l2gHsav88ruZgCV46g+355BmYLzSn4PXOWO658wi9sbMOpZa/TF5dUyf9KB3WzuKUCg/nk+ZI0ZFlL4BJPP9soqyIx8uE2epDVlwXTVNYBBQk8FvVY98u8xs7mcMvICnqMqIgPxjn2yAzG1As30euMBgOsiqdo45o/TBRtpUfauy25Fcg/OdZCjzNwvse35Zx04VTSWeoBFVgMCRfLLAFvoMkM+21i69zgIpSAY2WRSBYpLU/fIMg3AAuzf9pyYGVLEeuhftlgKBB3cnrg4l9Vs7bR/nOXBcncrWDyKOB5z/GhIi0qBfMa2pa6WKs/nnkBumRYpJFj8mlAI55NH8uuen8a1A12pbyxxGChsjt1w8Plwf4K9I9WpsX8sf7Z156yOfXO15OTdFyyM7u5YSbuJE6V96wTuHkYuEUORYUcqPjPUf4f08T+I/tEwUppUsbjQBPT+uP8Aimq8N10nkzSxLDGA7MSPUT2vNzrbjF4x4l3kWAJz5BclCR1o4RZ1faiKxYmgK6nPQ+KaLwPUQvL4ZKEeHTPI8avvQnoOT3zz3hZWPxKB5EaRI33lVqzX+tZb7SWwWHwvUy6vy5kaEXyWH6Z7XwHRnQiaGTVNOjUY1kPK11r46Z5LUa/WGSRjHQa9pXkrfT64xpv8U6mCJY5tMkjr+FySp/KsmbDcugf4u/8A4g1HN0E732xDSwbo/MNUTXzltUNTrpZtbItB3Fl2rkjirxiCNoVjIYMF52MARY69s1zZz9Z6l6+PYf4dg0em8NVY2ieS/wB8y8nf7H6Zn+Ky6GB9SF1JaYWREq3yeavMhvEdTOzbZkSzZWFKODMd8kk31JOY9y66esxpA3AKFisppBeqHwMzJIZVIMLGvqRl/D9ekU7/ALTIfZaW/wCWdZ05XlvSDavHPOCiPqPGLajxKvTFET/3MaH5ZnQ+MhGJmisXwY+P0Oa8oz416CjdccZ5jxt2bxB0UmkFEfPXNuPxGEjcVkv6DMbXIJdXLMG272sA/TJ11MXmXWYx6dcjDzRN1LA17YvV9Mw1XHOGSAaJo0Oud9sBzw7XT6KRnhcDcKIIsHHJPGtbPatKVW/4QOf0xDSQtK21FLuTQVTjjeF69LL6OUD4F1+RzNxqaDPLLNRkkZwORZusFu38MAT39N/1wrRSpy8MqiupQ/2wcaDngDNTrImbVklMalUZgp/EoJUH9cAoK30onpjWySUFgpKj08L9/wCuUmikhj8xkcLdAlSBl8tTxxHoPFEfbN/wSaVvDDGspZUc7U21Vex47Z56KTcFUgA+4HXNRdHqo9LEdNIyvISWQPt+nH0yddbMa55/rVl1cenUNMWhPa+d30GYniniEmr9PIhFVu62MWleZ3uYsW7ljZxedjQHS8xOWr0LGwChSPTu3GuCfi8ck8RJ0bQLAigqVBLbiP8AXM3TCR3EcalmPQAWcPPpdTBCzzQsoBqyO+WxJVVAKci82fCo5IdMHinljZrAAI6fzzBjkNgk2OhFZ6jRQoumi8iQyxn1Ak5OvS8+6MN7tteefUn8Q8wj0e9EYGUW0Zog9wTjO1txIJXjjm7Od5LySLvXbXc98xPrd+LaqP8A5dAe565aNTtjsUaF4zrU2QRvuKqvDGrrM+PxTTtqQiuKuhmv6x/F51I1LqZBYoqh7j3HOZPjSNcbsgVTY9OepfSR60qY2TzCKo9/vmF4xpzFo5GMZDR8glrv4x/V+x5vyd10Sc1vB4ZTppCQWiVq/Tmsy1kcKx4urA656jRyLp9BGYmVYVRbYmiSeT9bzXXxnn3XkjtDkURRrnGNNFG80Yk/AzUecX1LF9RI4umYkce5yI5iPkjkZpn+vULEikoq7to/h44yoCRMwXzAH4th/fCTuIYT52oV9q/wgUT8GsSOthUblcim/hUnj75zsrrsNSSJp4RLJKRR4C0D9ueuK6OaCTXuwf07i3rFGvc4q2o05vyp5I6JIDDj4oYKFTqpPOeWFGHG1+/yRjx9E6yntOy6nUM6OrFn6A1mmzGNiiuSUIrbmDMBHLYMSP8AwmE2D9R75vJopkibygWV1BJI5JA7/wBxksXdduRyC4ViPZuvvlS8ZkpA5PTao5+2U2CIgeVQ7HoRhl2ohCalkbqRQth7dL/LIByodNUTRahLB6n8P175RQ4iZ2csByQ3HT64UqhO4NterbceaPTrkSFl68/5ebH6YC7RM7LJ5qox5sGy317ZSTRxTx3IpFEsAtAnt84Z72NcrxBqsKoY/bCL6I6kAZf8zUOPp/rlC0Hh2k9SNvL9lZiCv5HLf8KPFMHDghvVdf1vNBtKohV4xu8wWwTgfn1vB+Vpxt8u1b3Y5NpkZ66KZJFEeiKxr3Yg2fvnDwzywWl07sevmKao/bNDcJG9aghbA3Pu3D6YEIsu2GPVshsKAXpD7d/tl0xnzaKeQKDt2qNqBgA3398tDDq0TY0hjqtvFih+uac2nl0km51ZmFMCK/Tn++LSo00+6WaZeL27q59uRjUwBonnAhmmNXfqHFfP98qkeohtTKODwh9Y+3+lY2JYPJeo2coLYoQSfjBzbVYMisE29qAHHfpjTGeNG6Nt3xoeyFqOQJZdHMkql43U/iqqPtmmAkoUoOdvY7t3yTeWKXEypCQLAcWPV+fGXUx6GQwTIVkjjkQ9QRwcNGHMnG0KP4dtYcsit0UZBK7LRQwvoTnF1D2llIYA+2zrlBA8Yu2r+Lf+LLNMyE7tq0LBs5Zmd2WwautwOACUqW/c3IRzXW8h9S4PMZXp0Wv0xmUbIlEbBW3db6/plHnKtZVit9R0r3yhN4ZdQ7by5VuOWqh/TCQ6VdKvlwmaS+KaUtX5nGxOGjYlGAvjca65yzK5PBI/7hVfnlCRVYpv3rSsshChFUkD5PsMdihHIVQP0y4XiiTwOFQ9sAEcMESNCDydzHn9Mgu0YZT5gaunAvE9V4lpvDwgPmOzCwtVWT4lpdVqU8uLVRwRAWysCCf/ALvbPPavQJpz5Y1MUr9CEJpfvmpNZtTJHFppi+oUMHtqR+/Xk/fFJtdLPooPDgRsRy1BaPfr+eUOn1A9IlB9rNk4FoZ4phPIAx6GuDm8Z1IjMUwBDKrcc8j88pqNPFKQd7Ifb3wrG1YLCV3Dg3zgSDtDMSWXpljNU8qGCEEr5hZqIPFj6414do/2os8aCN41qtu0MSeBea2l8E0WqgiM2pIarO1wOTnaqdfB5YotKE1Dbix39AKoDjLqYz9Vp9RopBHqFRXIv0vu/PALKoIMgFduMa1eq1HiEgaYx70FAKKoe2JNp2kJXabvpVZIpjW6Qa6GN4F3yD08Y54T4O8u6DWebC6AeX09Q9vk4hpVn0T+bEynnlW6Zor4p4hqJPLh0oL/AAt4pI2IvBPDoGFq0rn/ADCx+Q4y3/AfDm6ecD7K+Y2v8Q1jsYBen2n1hJCxZu/qxBJtSjrIkkjEc1I5YH6i8zla2NbxrweDSaCTVaeaQbF/C3q3Htnjo6aWNbCgsASeg565q659bqmMskryO3ua/IdMQTRysOUIa+p6DN8+p7Y6++mrNHok0OodvEo5Jth8uNFIs/frnny1luOPjNU6Ujqb+2QdCjp1Ck/niekvsPwsxzzrDPqWhDkBX27gG6Uc1Nd4LqtIWaSMvEv/AMqsK/LqMzk8OKAkvQPHTNttbq5otkk7FOlFR/bJf/Fn/rz+oh9B5/TFfLo1z+Wb0kMbAqy3ibeHoDSyP/48ZqVLCO1jpSixC927eOpHt9MAAwYBgRm5HAFQKvYZU6YEkFA99mxpgfg+vi0cpV49yOQSwFsn9xnrI20er0/o1UZ77w9Z5JtDFfETL9G4y2zywALYDpuF1mbJWubYd8T8UlSQxaaVvLFq0hN7vkZmxvo6CmdV7fg6YXf2Kj8shkB5Kj6qBiei210Wtk0ktaWVXj6/h4Jyup8R1WoRElZCEN8LV/XKGFetZQ7ASLF5U9hKqNINwMfPO0Xea0njGi/ZlhQNYIO8izxmejyRt5sfBHQ1edGw1EoExILGt22+fnF9kufA9TIJZ5HWqZieB74BkLG7xybSPEhfcrKvUqOPzynkkLe0qT05Bv6YSwBSU/CNrD+JbB/PLKodgJGbZd9by+xjYAs/lhBpp6P7lz8+2UwBo4w9xEkXxuGaPhmslSoBHSsxPDEAcYuNHLV0PpfOMLBJp4X3aWQyno/UKP55Ks9NHVeJxaNQquXk9umZb+KappWdWUA9FNkDFztZqJAI7DjJ8sdrySSLbabbxrWzQmCYxmMijtBB/nmeyBjdAEc3eF2VY75UrQ+cqGIfEdVEB5cqiu5F/wBcBqZp9WwfUTM7joegH2ytGx0B/POKOu3cjDd04rKAhHBsgEY088kmkigJtEFf2yDGyABlIPzkdDgkwPb2Jr65bTaSPVahYiyxbj+I8AZIAJA5JPbDppJSaWFya9uP7ZDF9R4RHpomki1kbheSpIBP0xTk97zY0fgskoV5/wB0hvgD1YvrvC5dOS6qTGD6SOePmsmr4s6h0Zf0vIMQvpWGAAvntkte4MQbqjfOVAoqDWOR/wBuOaSeUTxossoBPTcRx3wKKpcqD6j2xjTs8Mo8tFaQ8AMt4qxumRJbqEhuga+o++SULcXfuCt3xgoV3abdqU8pnNEA/FfbIj08kZJGplA4tQRV/H/vObayx+ZFs8uNmJJLVRH+/bAXGshDxBUqzSk/asfbePWXJNcl1v8A1ykCqXeRb3A/xNYN/XAoHhoFfLHfaTR+uBjgj1DbajOzkc/hwyadlt0hBZqtaB4+uV8s/tFpFKOx8thx9ebwqywTzQLHE8I8ttx3naSPa/8A1gI5poGKhVZupVeaHf8A94XUeExylpmWaMuKan27vqMGvhssTIqWUjFWSOcvpFZJ5TIP3Y8sD8T0prrlJDp5V2yIswbr6f7YU6R63lYyx4/FyB9MI2k8whWcDuGs8fHPQZAum2EMkEbowSvU5JHP8INhcHMwk2y6kuxUfikBO0fbpjLaOZGbdqogoFG0s/nkPF5a3vMpP4T1wIRdKqKkSSbQP4RX6Z2nmhjD7Jj5iqPRLZB+Lur9r65VlYgWxDA8jpR9v/WGlh1KaYtLGxRwKIFMfn6YELNcZlECKQet1Y73gp3nNH91sJNqwNfH3yqRM42btpXkA0b+SM5Gn/8AgeIofSQykBh/fA9FJJqAFfygw4tUFN+Z4wwlsgOptRwT/XBl1LLGA7G/SQSD9zlau0TzIQt2FAN/f+2YbMSsCB5d1/lJr9cossSk3tFd764r+9lj8yKFwGTaYnIsn5yf2aTaqgKoUcixyPb2vAZaVFLCSVKqxuNAe14u+u0yB9+oiQDqvUc+x9vnB6nSCVNsipKpHYUf9Dij+D6cxs2xlo0SHs/XnLMSmJfFvDmnW5/So9LKDV/NdhhU8Z0Mu8+f+EVewkN+mZcnggG0xiRxdFuMofBpSteaqHmht6/Wjmsie2hJ43pg4ELyOoFUo5+BZ/nmdqPE9TIKRjEr9FjNFfqcr/wLVWTp5N6ILsdV97H1yqaHUI1LA77epdeCe/1GWYz7DeVmUCR3fjq0lk/HODd05CsB9yax2Pw3WsxUaYj/AMyAPvjel8FiVy008RUH/pp/fLsTKxtkskn7tCxAA9HJwk2geIq7KwBPU/1z1IeKFPLWJVjPdRX65b9qhEghJj3n8KFrJzPk14vHeX1u797oXkGAbavdfxeet1GjjnsDTotptEm0WpPx7Znv4JL0j1ETG/plnSeLAOlQD0l1F/h3HLogTpVEfxcnN4eBO4DSTJQ49Nmsag8I0IiAkDuett6f5Y8oeNeZtASaFntWEX1C1pm/7ec9T/w3QRtuMKtXuN1fnjEahLRERRxaqBk8jxeRj0s0rWkMpAFEhTjmm182m0xghWNGu91cn656R5Qp/eE9egxGfw3QyPu8ra5/EI24vHlv1fF5id38zziu4sSWb5ORSn2snNDWeHT6clog00fX0iyB7YvHodTM48nTv8llofrmtjOAIhLGyNo68ZYpzwwrNXT/AOHdRIw86ZY07heT/bHE/wAOaWM+uSVr92qvyyeUPGvO+SB6uSMMulmeHzY4Sy3QKi89EnhGhj/+Hd/5MTjsUaQgLFGqJ7KMz5teLxjpLFYMdOexBGURJTZkACnihnrvEtGusQAcOh4ar+2Z/wDwOaz+8jH1vLOk8WDGjbzuJNnjvf2w37OT+GBiT/2G89NofDU0VsSHkPFkVX0xksACbvF6WcvKQeH6l+I4HPbc3A/XNPSeGaiEFZfJMTm2V13E/fNi7+Cebyu2+ASGB6HM3q1Zyzp/B9NIhBTy66Ojf0N4pJ/h2JgT+1SV2LKD/bNhkIHFV198FLJ6trhgtcHtjauR5ufwXVRSEx1Iv+ZT/TFG0moX/wCGS76bDnrx5Y6FT9BltqiqC3l86ni8cdFqyL/Z5a7ejKiLawXUI0a3yRFZGez22K6MT7ZR1AFOtj5x5p4PFanynYiBmaMDqwonNjRaHTQadHM0TSEAluDz9cfni0MzFGiheSvwrQb6iucDF4ZpoWMkWmZX/wA0lEj79svlpOVDCrtsmW1HTcCw/liMvg2mC0jyooPAHIv7j+uP+TKo3ByV7bD0yUVZG2zCQnpZNDJKtms6LQRwoWRgzcndv5PwcmBEaRlARkPRRzjeohRKbTyFCOAF5v45/rgUUzgux2K3HTk/ll1MWcKpAk3WOAUBa/y7ZLyvRO0heg8w/wBBgRHrzqD5KRR6ccfvDZH5HNMQoVH1vk3zirCe5zCFkYKGG3lBx+eZOo8K1SNsFSJfpIIB+4z0J098KAw7AtzktEVClH2npTC/53iXEx5seGaoqN6Uo4sGz+WN6XQxqgMsLOGIrclEZpu4QnegUDliSMuoWTpuBvij1H2y6eIOiWDTztEICp6Wlc4doAb/AHK7iOpcmsJ5boh8pt7c8Nx9s5HlpSEBHQ96ORcI6rwyOWNR5Sw0OCvFfGIP4DMxpZImv8PYnNd5DtT9pjiIJvrwPm+2XjmgZg0Uqx87WDEfpl1MjKi/w7JwdRIu3uo5vNMRIRsZLVeASDhZplYMFAkkBoBXy8WoBUAtR7gGzk2rJIDGkuzyYpNqjo2y2HxZyD+0LtHmBl/i9QBP2+uNxOrj8RPOGdAQSGC8/wCUYVit4cjSs0sCixZsEgfTnAv4fokIcsAGPHWvvm+UiFsyLx7jF5U00qbWcoD0aM7f1y6mEYYNNN6QiMoBAYrV0ea75YRqq7YgiAfw80focNJpI5XVoH8sITYHIJ+n+7vKS6aZlSixK/iXsR2r2wiioNzAWyt6SDQr39s6KMIpiCVXRSAFA/rkrEVPlPEwo8gCxf5YdSsW5FIZxweL24FYpKVYyOW6AHk/0x4Qxsp3WVqqrKxahGUnaxA+Mt5qDuvpNHnvkVWXTK+2pGpRVHFZImQ2sDObPO+rGO2lHcVCn3yrK1WkjX1ofywMuNNY8xl1D+X2Ed8H6cfrjc5Shwyk9+xwbxtKCXhc9vUeR3/3zlKWB2jkfaWUHY63+Z9sqLKjxqyMRzXPeh7nvlZNQ2llUTQSCNhYdAG/PvX0yS+9y7bNtAC+mQ7xSSlbUqnY8tfxxkV0hWYBnThgQSCeRlP2WJgrRiOx6gXU0B3wu9Yym+QqVHBN/rXGF/Zo2UGJvxHm+VP2wEW05mLXKEI5URsUJ+o4/rnSPKqKCXkF0xLEUPy65afw9kBEOpqz0b1V8D2yNNpjByJSWsF2A/EfvlQB5J3jRtGNx5AVht496NXh/wBndfVtoXfJJs4STzF1TBlDxmttnofp1N4dpHYAx+muNtf0ORT0sqJCQYGkkQXtXnn49s7TaiaSI3pXRAPS28E1743FAiwpFAiwgdFXtkIghIZ3faxAqiKzDQCq6gE7wx9uOMltOxhuMLYPF3jcuoiiUOaCjq3x9c6OQSJuVgeD1OAIw0FDN6vcjvnBUf07yeewqsh9szIJJQPVxTVdfzwkY2MQVjHWthsnAGo21SkKOb9x7fGVniSXcWPlhh1B5UfH5YYuzM26gvTr3+mVIrqNxHJANk4QjPA0OkEOnjZ5qJjMktC/nL6MuY1MkcYc/i2Ne0+3ucvJLGZvKfezEccihkxmGAhI0FN6SS3SsoYEKFGOwMDwQe+CkkiSOkIK1VqOMiRm6s5698WkjJ3P6gwHNN2+Miq6p4kR51NLtBJClh9f9jLQvG8iugLbwCJAv6HLxRbYVjUuwA4B7YQpbWdpDCtpyorJvimXap2ykrdWF4vk304wsCsOHcu/+cChg4oDGSFkJ97r05ZIZNw3SF1Buj/I4HU5baWIINixQPzeVKSM6kbVN9rr88ZsgH03fQgZXc+8USb59V5AuAdxZgLHFEdcKqGuaCnkD2wqlgSLNHmu4wm/zFsgFPzwoCruk9L0F6UP55feu2nUMevTpg3osQhraeRfX+2TuYEKAWIPK2BgEVzdR7Qe/N0MgTvu/eAA1fvmHH4VqNNqZdRo9SyrMba6Pcmr+px8LPd7wDVWyg1hGgs3XdQJ561nFuKDVfUjENswrbKODdFffIiWZS5aUMW7V0wp57Hbi+TkKdvPJN+2BUsOLFjr1y6btt7n57XgGu/wgCu95IJ5HzzgmkeqFH5GCOo2n1FST2yBkAt+JNvsbvjKgKORfHQdMrFqS46G/bOlkZOVQfT3/LA6QD8JAAOQtLYJodjlSxdQTu47BcG0KPW7eQOxOAV3ijb944H1NXkNNHJwqs3YUuDtIuEjArvVZcTA9QRx1yijRMT6VKj3J/tkeS4/jWj/ANvOGQn2sH5zi6m6B+cgoFC363J+e+QFcj1ItHvV1kSuBzzQ+BgC+02rECupHTCiyR3ZQbXAoPtus5lYeqNhfQgjrlPOUtZvcOLHfDLseyoYke/OArtKsQxCg/N85QaecTGlhaO+CLBA/rjzeVINpUfcYOypGyhXYG8Bd9CjsWKhuPbKjRqiAbaP/aKv7YfzWDEHhsuGHe/reNTCZho1ZByFSrr78Y36WAqyB8ZV447oir5GNCjAi/3Zcn24yDp03bjBuPvfOGaJ1lDJXtwemU/Z3WcO0rUP4a4zUFEhVAR5Z2f9xJP65KxxBzakAjs2H9ZIoj74KaQqm3dTHvXTKjv3aLy7Ef8AdWUdIdQPTCWPvt/vgEbkU4J99t8ZczMzBVsiuoF0cATaGRZrjcBSRuDKbrv3wWp8MaV6YpJHXAZBuHwD/s44+oaJb3qAOzdDl/2o1bhBxfPc/GXUZIi1CyiSSGGUJxTqQy/+JrGpGlQho4i4r+Ojtx5njLjzVF1dgf3y4WJxUbEBetc/neNMIQvKgG1VDOe54/PpxhH1EqKrb4nYn1qGKgD8jzgJUTTxqu5pFU0lLRX75ctppImIcBiP4SSR9BlQSGTz027TErEUxcc4RI4gXMcpkANEM28Aj+WKRyxIxHluHI4/d0efa8EupTSD17kG6x6jZ+uRdaqD1C05HxWQZ4l4YFT15N5nHxdHp12lOfVuvj2GHh16bh5kTLuPJBB+MGndqGIs5FEdjXPxgJNFp5HUvGGv/Ou6/wA8q+sVZGXop44O4n8umMHUovU7q/zDpgdEiorBEWj2Xg/AwgCvasgNc8rdYs2oETjyyjhz0s5fzg5IClivNDAJCsQva8fWrqumSZhHXlqCPcccYAyQMBvJjdjdGOz/ACwckRkLvGGoHhiKr3rKhtpomX8VkdmbATbdhkeJdpFHvddPti0y7whgcXuAcnkAV79+f0wqvMsIWYo7MT616fe8AEg82Zd0acddrfz7YaOJImJ8sFuoHAr/AEwDyIkhXyQpY1fas0IZFRAJiavk0G3fSsBXWMqK8OokaNj6rUcqPfkHOgaBoVaJ5HJFWeC3yMecaeeKLzQWUn0sTRGJvDpYppFVV2bDuUSAVgEXUKhKyqw+DzeQ25z6UjUr6gdxo/zyqaiJlX9o8lBwq+sMD9SOmXmjgj/6ReOzyIz1woMc/lymN0AI/C5IAOPojswDlepIKngjElUOix+e7AnowHpvvzWS7T6eI7GjbabHFWv9/pgb6yIFIjW7J46ZDMHRiFJo/nikBd4y4kItbANc5xkD+VdLzztNfYe+c2jIjbdwRs7G+Mo8bblpyQASRXXISYizuZmJ6iuBhGUmibY9OF4yBeMTl2aVY/LqgLJIP1vChfNkWkQkn3ojjLsynajUOt4MTKpZI9wCc3Vm8qCqSSRzwORQNfOLaoS7VKI20EdKDN74aOfzT6evsR1wZUq2+2DVXpJAGFKtHq5XJ0rmCLabRo1YMT3BHTGFjaIDdIAPZR8c2cq8bOfUQxHqCg83850Qf1eoPu7Af1y6mC0ylVAUG+STdr8ZRVXzHIclv8nF8fr0wktsVQmMActQssfr2yFfZGGJBUcbTx1PGQVU06xb6k5JAFis4tS3vRV/7uP9nCRFA3lqPUQbI55yssCMvlyAEGtu4WLwOSQHgKG72Pb5ywdKBJ9TfbIVAgCyi2AN1kF0CEgMObA9sAm8hR6HJ+lZZQjLvBNH34AwIk9RIbhsIsnp7kKOvt9sAg8sE0pb2J7HI9CEt5CciumUVgXJDHirHQZJcAEbyD1HHTAtJ5YQm6r88gV+ILbE0QfbKIVkIPlu5u+RQ/XIJfaTHsXt1vA5goH4TQ69xhHgVmth0HfpgQrMbeU9K9PGVKxggSBmo9TzhRCkfA4v2DZV42kFAHaRRrg/UHDecLocAdKGWjZQfwk12vAAkEhH4QNo4sk4dYWH45DxydowvmqUHQfpkCRSt2etc4Qu8cTWFYg31Y3eQsar/Ao9gMMxUk9FI6DpkndQBa+1dsAWwAWbsD3rIdRtvo2EKmqIHPt2yTGwFL1+uFJyUhG5gL7DnKpJfIBvpyMZZRup1UlepyqxxFrIHTvgDEgagNu++lZawP4DY60cIyIhBNDnJDIykr1+nTAXRn3m9uw9h2++WM6Rj1kAj4yJFVmtUb69MGVe7DKQOzD+uRRTIgruD7C8l0sjba/bBLJIp4A+eP5ZPnsqnoL9xlwR5bL1Av65NuL2CsoHdzXVj78ZBMisbjFDuGu8YCbgWsgD7DKsq8hSK+BgvO4oo3298JG6uCN/qHb2wKtHGRdH+WDlEUW1XlCFzQtuuMMjEFlO76dsyfF9DPrvLEMqxbQQSbPBrp+WIlOtpxuEm8FvgkZIik7SEj2vphYAY4ESZw7BQCw7n3yxCqCWCmsBcxyUaZvyyhEosbqHyKx5BfIoZI2ngg371jVIAsWBLADIckkARhq6m6x0xKwoA39MH5CjkDnr6u2XUJmLd+Lgf9p6ZLRq49W6+nbnHfKWgGoX98o0QB9I4r3xphHyAT6Syt8jBzLNHGwiCCTb6Gqyp7fUY4VkHYkDJRePVwe+XUxnan9r1QI1E4QUDsiO7n8uL9sps2lTtc7efSSCfr75p+UKNLf3xYgGrVwQO1j9MaYXepQFl83pYVhVf1wTaJSxeJypA/DVAD640dSPMILkpwBx3wqvCfULvoaHXCF9OrRk+snjsRhisTqFkjUnot98lIIgLUUT7cZbygAD5rV89sBIaXynPkCOJZAeO99/jF9NqrDxE7SjbWYrtsdOn9s1HhEwKly6nseRlV0aUAAfT0FUMumM4yqJ72AkmgynaMmWIxynUwyuGrgbtwN+4Jxv9i9NFH2vfpvp9Mp+w87vLVtwsgDpWTUwoY31Y2nUPHKSSGUkKv2GN6VJ9MnlzSpMGvqu285dNIKVUDAfGXXRyrZJkKnoL5/Prl0wVHZARGrD7Xz98IdTIqiks/8AbXP5nBLBsPJIPTk5cBCtO/B9xhVF1jGc7gV3GxQ5r57YJpRKzW7cdlSiPzwxhjUBRu239RljCNpRFS6oWm6vscCkbpKN21iD14o5zOi6cq5ted1LR/vhIv3a1sv3oUL+gyGCSfjBPtxeBTSywxOyxOVZRQXdu/nhJTppVYSQpfZlHU/WsssgZaJBrnkUf1zgylRUZqr29cBXTaVNMzSqETepUqFNAe1X9ML5lAOVG4f5ff26YZzAANkZHFUTxnMkSUFDV3W8pikpMrwlHaJGJ3VRA/MXkRvKryrJqEcWCrBAoPx15zmCVV8H02W6ZLwQhbIWm6EHp/rjTDg1rFgBGQtH1MOMQ8X1a6aSNnikbd1oldq+9DGlTf6oydy+okELkgmJ2k3mVjwVZSxPtznNR4J1m06mBZNvKhZBtJHvzzWET076Zn9wz/0OA1BedSsqstCrYDn4OUBcIVqMSNQIU2B+eAy08W1VdiN5pRybP2yG1GxbBFmq5r7YMMVTkD08kgVdj5y299p2IrAjqXq+fbAvvMgBVQoFjredsJp3BLBdu3pxgwFPEnNCwVbnd/bCkegAkE1RbCoiNBnQKQQLYk9cncKDKSQOQQar6jCRANtLsCP8o75aSNJCCwUqOFJNVhA4TutV2s/UtdkDLACyGYV7DqcXZoNyhSoZbJYLf6++SZZGbakBQgV6m5OAyNy/hj9V+/b3+cFOhkDCVGKdrah+mAVozN5aOAVNi1JN9+uEC7qE7iR7/CPbBqUWCJ1ZF2sq7bVjxnBuTsRpGHc8YxFDCiWgCn+eWB2vZYMpFgLgL7rbYyADuOv+mHRBsosK44H9s4fjINi+2VYFQFBI7niqwCrGigmyo9+mQaUjaAze5yCRIFDopFWBV0coVQhtppifxVz+eAKaWbzAYqNfjDdx/TDIwA3MgIPSj1wREvZgp6EAX+ucPMPDoOTXBrCjHbsFt/UjO8tiRt2kXXqHOC8uVjSsUfryOMOS0Z9TLfWzxxgDZOGO0j6jK0feq+mXEo87a0ituHQNfxhFKgE0Dt46YQqWdbDGzfGEVlUAni+mHDbty7AOeDd4MsSpDKOe+FSrA2rLyR1zqINo1r3UjOdhVVx0NZUueibeet8YBCo9RNA9ckbgTzz9bwSEAg2aPfdl3l9Pct24yCx3KOEJoe/TBliDy1HvWcSyx2APuemQELmiBY+eMDkaM9QQF6dsljTbthP9sqYjxbFeTfcZO16IsX8d8CHTzGIG4EckXWSI+ANpB6882M6hRFHjvnByR6QVN16sooOl8YGePfGRHaN2JF8/TGTSLupa7k9coZFB6H26YC8UT/8AzbWLc+haH88IIWfkE1XS+mFLoV5Ug11rgZZZKHQV1oYCzQKtc17DKGOiQFr7Y8HB9j85w9YO6vnAzwGVrQbfoMG+4klnPvXvmk5UGjf1GBmCGiOo7VhQFmpdpAA97yr6iNGYN2F2BYyrEltu2wD0urGAbSDfvFr8Xd4Q2sgeK1NX0PvkROykizY98Vilggj8udo16/iNc/XGAysnpYV7qbGMDHqa6fb9euVZ2AALMeawIcUbIIPHXO3gsKPHbAMNyc39SMh3vubB7YK76tXz7ZYC14orV8c3gDYgn1EkD/NliR/mP3ORtj6DdZ6cdMoIpkXmMv8AQ5RfzVUhS4F/NZDkk2oLADiso0YYgFHU5HkjfxVjnk4FXQFSWjVietjk4JlK/giQ+wquMO8K0W3V7EHAMWjVmkNrXYYRcbhHbelh1HtgQJ2I82RV5JpRf0w2wPuVbKkdQen55RdsZovZ6WTlBvSAbYgn2BzmDgkq5IHucVmaUoxUqvPB64Ly9XdmeJwTyrxDp9jhDbQGQgtd9QelZ0kYY8sQR7YKCV9nlvuJBq2FflzhvUD6WoH2wokfmxgDaCva8uZWCWy8/AxV5mUjgkdiM5tRPsuJPMH+U8fngGPrPII45N3lQy839zgUnl4MghVupCkkD75LTxSAr6Ax5AuzgTE8IZ08uYUfxHkEfGFYBifLYCvcXxi24K1FiPphSShIIWq498AqKAu1nJPc1WSkRDGpDXyP9M5Y/wBy0wQbOnB6YEyANYJ5+1Y0wGZtaPEUVYN2magzmiB72MbO4n8KH2KkgZQTUKB9XsTnNIxoMgI6ffLpiC0gDB0B+jf3ygJ/hVge/F/brhTO+0kpurtkieNRzVj63jTC5LsTE+mNN1bgr/cZdNFEHO1SgI9W16B++FOoHOxhfcdc7zGNKGSvYrjUw3JIjKxMqiMGiDXpGTuV4gy6gBTYBXnpldZFE1QyIkiH8QehZ+a65QbdOpeKIrHdUg4P0zDSx3MgVYgVraQWvr1yiRooAAUov+TqT85ytLNGWhgYjkn01X1waozLZUqKsCOrFYQy48yE76CkUaHP54KSWGKQR3tI5Ddf5Zw0ph9UiuwauCO3174aEoh2Kka3QF8EfbACJ5Hkry3MfQMRts4wE1BAI8pFJ6kbvzwiSmORQWPWvt75WQmRvQ7FWPtTD+lYVIVVUFnctdkAAAflktQIYozC/a/zvAyNNYH5Emv/AHl47D/9fcQPUFH88iKauZSoiosd6jaOOLwq/vYWIMic8EV+uXljglCtNEJwpsWAfvl5HBjBBNbaHFYMJ+WYyrK7MB+LpX98OzbY9m0FL6Lx+uVAhAsOS3HN2FOWJuo6YobPq5B+colHJQWoAHRclJHK9bXpxXBxffsVgFHYkfPuK6DC+YdgYenkjrx9xhRmej+G7IJvKSOUALEsNxsUehyiuxvffI5KjCKKIIWxfbjILbhX4FY1xXAyuoaUMDCLIoEH27n65PloW5ANC7POVKsgkMlbT0a7NdsotDBPMt7X2HkMTV5DWjMCRuqiAcqCtFVksVdDjJYxgK1qvHBsYQUWVFMQQOh/viM3hz6ifc2pmEY5oMu2+/a8P56rVMu4mhfIOXVwBZkJ+g6nCug0iwKdsYVSf4e56Xzl7ZBTV1/EOBlBNbbT+K+l5LTSMTtIo4FaqtopgQTt45yd0v8A8iKOexvAmRQTuYsLom7yzMkY9IsHvu6+2AawxNdelDvlW4JBQ3gQtUVelPTnI3EkAm/vkDSWVArao5rplWUi7aMKD+IZSNg5IJ2jLhOOPwn5wJJXbe4cD3u86Cyu5lIPtgyFUAMOp7VlQSl87rN85RczqSUNgnsFzvMA4oj9KypJIIoi+tDOCMSCLAPH1wL+YoUHki+STWdvDG057g5aNQq81XcdayVZGtgL9hkAmJ3WOSf8w6ZK7mGwEAZzmjxVfI6YIzMrED8N9+MAio4NjpXTplW6t6rBPHGW84kAHp75RmPI23+uUQdvTnnKBmUUrgi+dxJv6ZXf1tecruWTpyfg4BQzstcZBUg8A12vKWQRQ+2XEpI7g+2BJjY9jdXlACo2m+T9ckOzkDv2yZVYHddA98BafSRudzxhvcMP6YSNI419KAWbNDvhmIeMc9euACsrHgED5wL8Ne0fS8q24cbO31yvA9h81hPNP+YH7YAi7MyqY/t0yLUdqbpa8HLyvL7EA9ecro9TCGMWp0kiEXUh9Sn6EdPvlhfSVLD1KwNfF5ZJX2kGwfYZMyw7h5Ib57j88oEv2v69cC5kE1o5IoWNwNHKeV3RlI9gcGW2mnehfTtnWrXzZOAV40eIpLRviicp+zBAdrELXS7GcHK2pJHWubyyyOD6gCa9qwKCCJRW432POWMJIbaqv7A5YMoq+/HP88sJAOpFV71kATGE5YbT7DAnYLOyq49sbMl83uvBNECR6dx+tZQKrorQ6DnrkxxtZ7c+/OFEaj3A6ZJ8txQH54AZQ4H7s83374Lc44kWj2ONMoH4SCL69cE0Yc0d32GUUaJiLVgL47YF9L+7YSoGB/i7n6nCNA0Y3LZHcH2wTmejToB2vt9cIXGm20A7RoPcBv8A3hVRURhG3mnrTNWXklCsRIFehRAa6P16YCWRKDLEOvPf+WVBAkayCWpL7hXJUn3rphyqlKskdarnBRzR7mV2ZQO13liu2Tjep4o3kUXaI6/H9MgIjuzhC1Dk91+chYZJpDI/rdfvt+grAyw6nz0fTyQjbYbzAf5jvgHWUNIRYZKvcG6YTbYtQST7DBuJFP7sixzaGsndVGiG9+mFc4G61awR/EuV3XdqPtlgQO9/XJpCaeyD2BrIr//Z">
            <a:extLst>
              <a:ext uri="{FF2B5EF4-FFF2-40B4-BE49-F238E27FC236}">
                <a16:creationId xmlns:a16="http://schemas.microsoft.com/office/drawing/2014/main" xmlns="" id="{B461DA78-50D4-45D6-9B87-1C5DAC145771}"/>
              </a:ext>
            </a:extLst>
          </p:cNvPr>
          <p:cNvSpPr>
            <a:spLocks noChangeAspect="1" noChangeArrowheads="1"/>
          </p:cNvSpPr>
          <p:nvPr/>
        </p:nvSpPr>
        <p:spPr bwMode="auto">
          <a:xfrm>
            <a:off x="10539413" y="149844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8" name="AutoShape 6" descr="data:image/jpeg;base64,/9j/4AAQSkZJRgABAQAAAQABAAD/2wBDABALDA4MChAODQ4SERATGCgaGBYWGDEjJR0oOjM9PDkzODdASFxOQERXRTc4UG1RV19iZ2hnPk1xeXBkeFxlZ2P/2wBDARESEhgVGC8aGi9jQjhCY2NjY2NjY2NjY2NjY2NjY2NjY2NjY2NjY2NjY2NjY2NjY2NjY2NjY2NjY2NjY2NjY2P/wAARCAHgAoADASIAAhEBAxEB/8QAGwAAAgMBAQEAAAAAAAAAAAAAAwQBAgUABgf/xABGEAACAgEDAgUCAwYEBgECAwkBAgMRAAQSITFBBRMiUWFxgTKRoRQjQrHB0QZS4fAVJDNicvFDc4IWNFNjkjaDorJUwtL/xAAZAQEBAQEBAQAAAAAAAAAAAAAAAQIDBAX/xAAlEQEBAQEAAwEBAAIDAQADAAAAARECEiExA0ETUSIyYQRScYH/2gAMAwEAAhEDEQA/ANUZ15S8m82ytnZW8m8CbywOUvJBwoyuRxksbwYyWJCEgWR2yI6znA5WJxLfBB60eOMvWJVXVyMBrZUkiMf4ifw1zzhhiepKRSeYgVWWvxCgb4u++Tq+iMybwuOHQxaoavy3jtt7DgE9qP8AXvmAu/e5O5kcA3f4/cfXNrV+IrI3pCeYTRXda8HrXf3wC+dKIZDJBuUMJFVaBH9OM49XlqaGvlx+c0+l3p5dqm38Fdd3+YZnzzSTwshZWjVr4NX9O+aeo1SS+HvEXFqSd4UE0eo/0zEEZCCQgmujfT9cS82L8cfU3rJ++CdjfA5GMyxySESGVZDQtb5UV+uKXddRWantmqb+STQYdMNIsmne0WRJFJ23yark5RWKOCaPINe/9cN+0suo82ZFlNEUTxz9M0ITSyosasQrvVLtJZR74F4WjlbZ61Sufw/HT64xK7zszOo9RstVg9gPjplWQShF3SGrB6cA/wBcnv8Aqo0molRGijZihNlR79LyJ0JZmlHrHJ/1w+xLDbipUcFfSPyyFpZVZ0VmU3yOPyxqF9KRE4Ygkqd1AHiub/OstqpfNcyqvlGQVIqmgW78e39bwmuaCOJBHHbyIGZiT6TZ3KPjpi0g2kDcrblDDa119c0ISQxtY4vrly6iM1V4uACaJIwssZTaQxK9jXGAUNyoFGhnOK5F4EMSgvoDl9y7DQoZBctvShZHctV5UvwNy0QLHzgbo2DWSSKF4wPwyxsVDsAD6WDDoMah8lInLnzVHxxfbMpD5fXoevxhpZQQqOLrpxmbzod1M6k7DqNiMNwQiwO3X7ZTTqCaYB2A3BeQG9+ffFXkDIqkeoXRI4/veHt0CMu/a5tfkZMyBaZjvjtkMIJ2g0aHcEfywDHce9dhmv8As+j2APp97uwO6Nz37UO+Z82iaHT+cWv94U2kEGvf+mWWfAt1574UbY1ZWFMchEUUQd1jkDtldpNvyB0HObFwEKgbiCO1cZw3hT0A4N1levHfJ3bUNiy3e+mQOwhWe9+xapXYWAfn2Hyc1YIvLlJhjV1PAY8WCPxccdf6ZhRbgxRQSx4q6v2/XNOGV0ASNqYAh1c7X/LsL75mzSGZVSQoyo6kEnd3H07c1gJvDwWbSwMoL0xLdLHxhoNTIYlEJMe/8dvwT1+2dI6eJMjxlFmHopm2twL79uvOcv8AlvpWZqPDpdLueR49oNcd8qkzBfLDsFo8e95rCZX8KZpQmz+KPqTfII+fnpmGCPO9IKrfAbnj5zpzbfqHvDpWXVRu++RQRa2fUB0Bz6Jo1URIEBCkWB7fGfOdLpppNO0yL0IIHc81Y+hGeh8J8Vfw0RrqmkMbfwEX19jm5cR6/wAqucoUvLaTXQa6HzISSOhBFEYbjpnQLGI9cgRk44FBzioAwhTy8nbQw5GDcYAt1HJMmCbrgX1EMd+ZNGv/AJMBgMF8hTziA8T0ch/czib/AOkpcfmMrJ4i6j9zoNXMfhQv8yMK2VbjDIeRmBFrvFpD6PC44195pwD+QBzQT/iLID5mkhb/AMWf+oyDTJY0ADlwK5cgD5zEl8L1Gqb/AJjxjWlT/BFtjH6C/wBcPD4D4cqVLHJqb/8A8iVpB+RNYU/PrtHGv73Uwr9XGIv4zoEJAkkb5WFyPzqsLF4Zo9Nf7NCIATZER25c6eG7YNJ/5sW/nkCkfiKawFtHpdRKOm4psX8z1+2J6iPxmUny20ekX3Nyt/QZsvKAPjAswZbyoxV8N1B51XimplvqqVGP0F/rlx4ZpFHMAc+8hLn8zmgcrWULxwRR/giRfooGG2E9MIq3hNm0dLJ6YQsyNdDr/LI2EcAWewx1IaBLdOpOEjiF7ytE9B7DCk4oG+/fG44qGF2gdskWMChi75wXCZU5FRlGQHL52B5y8m8rnYZWvJByuSMotlhlRlgMC4OWGDGWGFSFIcuD+eSH3dCOMTifVCdxIp2AmvpjBABta3Ht75mUEDZWeITwtG3IOQNwJ3LtHY4SrHBGVHmtZpJdMx2/gSMDdt4I+cQ/ahHCXBVtzfhK3Qr656LxvdJ4fLAq7jIpH4gNo++eXigYqmo3oRHztHpY9en+Yn4GcbxNb1M2sRFSM6dRuIZWDdj8Vxi0moEeoD7hKo43m6bKzwlI1/dlb3NVmwPuLwSRSPGvoZhVj2Avrl8Yhh5BIWkkYlz0ANffF3XcBbMW449hkoQ1lRdc0D2yzys6KGPA6VxiTFB8wguFGwNXxddMrV9eeOMsGIJJCkjvWXDcctR9s0ikW4qzWwF0cLA1XVe5wb7S24ct3vrkBwOKADcHnAIxDm7FZPm+rnnt9sCCBRqxkA7lIrr+eTBfiSSgwvqN3veRIjBWUgFQbteR9QcoJGior6aPI6X9cc1OrTU6GFDAkZTgFeN3ux9z2+Oc0M8gbs4t0Buh2ydvtznbR78YE/qMgt6cuqK6GiqlRZ3N+L6DBkDr1wJHI5yenXKZPTuMgOtE2K/lkbWDbGI2n+JjVZeYRiULEDHQo7zZP/vK71A6gj2rn74BIFiklRXkC7uNzttCmuCcIWEMjR2ZUB9LIbB9+cULCyzAj/LXOWErBaDH3U3RGBprLF/01aRau+KI9uv9MFK8cTFZbZTwu7kkdbxWCVovWoDMf8wsffGNZqwYCsAVQ1BgUphXN9TV5nx9gGm8lZnMxoKNyVzyOao9bw4ijYK0pEDyehUPIHSye468DEXUKQVYkMvUjCaaQwSiawWHBHcZsW1EEqVvjYKOjbaA5wLbRyt2Ovzjkepl1pXTzzmKEsWd6v6cfWuPfnAJEZERFAWYGtvTd9+l4F4o5ABIQCHuvn3H++mM6RWllCWTKxv8fb2s9eBgDqKgWOASBeeRZPzyO2THppZCoGmmIPA/dn+1ZA3ptHPqJI0hdX8xj6AKZffrxhdN4ew13kyLKOSPwhqI5Nj7YGJp9Go3DyX/AIWJF/kb/vjMPiHlI3llqK7XZNzDpXUjjj8skgjxp59OkESkJvjPTqq/5b/v8ZlICWkZwqG69PG3jtjUiDUFjI87MosvLS9T3Nm76DLy6eKFP/ywMbqriWy1D49vk3msRuf4WKSxbJ1Bg3gJ6bG4c8/n1z0Q8Ih/aFnCgsGum5AHsP1zB8L0MsURGn8SaENW5YIgL/O81UiZFqbWauY/Mu3/APtrOk4uM3qNOCCPRRkblVB0J4oYvL4/4VE2xtfCz9NqNuP5DEDo9JKRv0qSkdGmJkr/APevG9Oix8RxxqP+1QM14WJ5QWLxqOcf8rpdZN//ACSg/NqGEfVeIMv7nQxg/wD7XUV/IHKmZl6teSJ93fJ41fIs3/HpDw/h8A9qaQ/0wqQa9kqbXru//ZQgfzJwiSMzdzhxZ6ZnMXWbP4RFqBWp1Gqm/wD5xQfktDKweBeHQsGj0UO4G9zLuP5nNhYSeuXEQAwpIRbRQAA9hkbMcMd4KRO2EUReMmznKpwgQ8HCujYjCAsecssYAvLHgZAPecgknII5yRhFGGDYHGAL65xX2yhTYfbJCHHAvxnbAOeBhcBRAi22FSP+Jup/TLItneenYf1zpGJ9C9T1PsMgqPW3/ap/M4QnKhaAA4AyQt4V15G7J251DAjk5O3OBrO34E7Rla5zt2VJwPLLqoGYL5qhj/C3pP5HDdr7Yq0ctUJhIv8AllQN+orBBNh//LtH86d+Py4/lhk/kjEUmbcAmqBP+SZKP9MMJZ1/Hpww943v9DWA2MPEoYV3xAauIGpN8f8A5oR+vTNPQTo4OxkcHupByijxlegy0aA9Rmg4Ur0yiw7/AMKnClHjqsr5G47qsjoemaH7Ix5bjCRwAek5B5/VQTecsyNIdtDyx0+uGl1EaRlnSyOorNGfT0x5xd4QVF0cnj/YaxJ0bWSRPDOqRUQwT8RGZJRtJ6fLaN4LKkiy69ga983JtNFpiojYbuTs3fyGYmrnM0ksisVjQUbDEdx16dD+uY7nogOs1h1KftaxtHIxUMqMPw9+o9zWZiHbL6NQyFgQbFjntz/PIl1BaMBWNKaHyPnAK3qBNcfpkzWkLujdlZQK9hx/6wuoSP0vCx2tZAYgkfWsokvmE2AL5AHc/OVvcLyohvx2vBHOUFtL+K+ev9ckhkN8C+coWLEdq6ZQSTcOAarv74MsdgU5PqNLV30wsMLSyiFCu4mizCgO3J+uAJL5AYj4wwQCuaYc414lpJNCUjaOeJKFCSmBbuQRx9sR3bGZbI7HAIwB56cd8E7EkA80P0y4ksbh1HbBkiyCoo4FCTxyPzzlYhgaB+CLySBdbfpQytFuBd9hlFrII/LCtABGSL3e2dTI6ny2UcXQ/vhFkIdt1AH2yAAiP8XGMxNthKJt4Ja26knplbsfis/OXRImUW3I60LxRwO41L5d137nFS3I7gdBjbeQeSJienJC4OQBnW1Uc1Z7YFYoGewIix/ECGG0gdfr1yZtOwcLEGk4u0BNfHxWE87VRo8KysgjPCjgZSJppiFEhJNkneR/plFooNSrgNCSO4ZgP64Y6JmNmXToPZ5dv6YukiqXQbZg6UDZG0/7+2UVb2hQAw4+uQHl00Ma0Z4i559Ft/T+eC8qNR6vMb8lH98psptrcjJkjKxgm/xdS3J4vp7fOUEE0SJtXTAgn8TSEj8umEEquyxwRxlmB3Exjk9qv4xO66cgZLkV2+mA0+u1AFb2QgV1/wB1g/2mZ/8AqTzEf/UP98ESG5F385PqFblI7g11yAsLR+aOSo5PAs37X/XPV+ByaH/hc0eoq3N8ndub3A6ihX1zyIQvQUEkA8Vmp4V4bq9WjmFDujHN8cDANIkkQdpZA7FjuG3gAnj4/LNrT6nRGGCGbeySJtNpSn59sQliki0unm1WnQso2usgtife7+euF8LlEk4g8ni7Sm/D3zXFu4z1/ts6HRppovSylRart6bb4/IcYRpIwxGH03h5aOndvzusDNoJY2O0FgPjPXznyuN36GJTyF6YSNm6mxlV08qj1IRjul0/FkFj7kZerInMtLMZGb0qaHU1jEUDuoLChjwRUHTLrRGcb26zkOOECsOAi520VeUvcazDQjSCuMoNzHvllQYUAAZFUVMhowcuTnXkA1i5ydgGWJypJOBxbKsbHzlit523AEAScMsYrIArJ3YHFcis7fzk3eBYDKH1mv4R+uQxJO0fc+2QSFHsBgS7bR7nsPfJQBRzyTyTg1tjuP2HsMvWBYkdsgNRzqOdWBxN5UnLVnMVUWxAGAOycsFJyNxP4IyR7sayGY3RY7v8if1OFc7hOOp9soEablj6fev5D+py6QqDbgE+3b/XCXgeUrIrD+SfbOER9srGAsgddrqGHsReVXShf+i7xfCmx+R4xoQsO2ESEnAXjGqQ/hSYf9p2n8jx+uHK6MkftMHkv7yJtP8A+8OP1x2DT+oWMfCqeGFj2w0T0+mkVA+n1UgXsG/eL+vP644smsjHrgjmHvE20/kf74FtDpySyxGNj/FESh/TOKTRXt1rV7TKG/sciry+IRKamEunr/8AUQgfn0/XLR6lJVuOSNx7qbxLU+IGEVPPoiO/77YfyN5kyeN+ENJ6xEz+8TKx/MG8g9Fv81Aw289j1GKTLNHL+CMxGgDuN2fisyk1+jnI/ZdV4jE/WvIdgfjlT/PKTeOaqGREbQT6lAbMio0TX9DxlMI+JeJMdS+n0ek87VG9zgklAOw4v8szNNpJfFfOmc7OTUdjjtVdbz0sfi2okLTp4eiOQQoknRGF9czpTqIYZAn7LpJ52MlBWc30NN0/TMmPL6qJ4m2MtELu/vi0SyOxaIHgc0M0tejyyv5hWZwwC+Wu0N05+K/pjGm8GlkgJTYHJIWH1EsRyP5j6ZJBmRxJM26RXVpv+mqmyegNH8+udJo2/aCId7Qg15j9OOD9M9lF/hlf2CLz3mbURqQqo+0LZ6AgfOKa7w3w7wjQ+bq4X1EkzEIkkrbYxV8889MuDx80DxSMlq5HVl5F/XK+UxAIFHoef1xpP2M/tG9nB2EwleBu9j8fOLKtKzFSyrY69CcCyREKCdoHclgMf0EY00jPqopHiH4lQHr1Fiqr4OJ6RAkgLsEDcWRe0e5Ht+uMeJa921ZWKTdEnChT6T+XbIHNXrYFjTYJDpyD+4drU9jt5tR8DisxXCh29JXn8NVWcsoM26UbgWtgOL/LI4NBeTlHBlANIfzywe+gX8umQKWx1+TnFR/mo4BYma9w2mvjrnPPOL2vtUnoprOjiDBVZqXsw/tkhBtHJbtk0Ut3pmZj35JODAZ5ggHN0B74beKoEkj2ykojYRla3kU610Pv9/0xBUtR7j4yyOwa6FHjnC1GF42gm6F3WCcenoMA8UZdtysBzXvhl3L+7BVaq222eD2/3zinnfgF0FFCjWSJeSHJ57k4Qw7KWKrIGAa+RyfnJMm4ASn9232AxVWBuhQHf++XIYRj4HAyYoMsTRStG1Er3HN5yyc8r0znAB/dmvj2yOQ1senvlQYPfIBrpXcY0kcGri8ppfKnVtqFuQV7KMViW3Nil2lrBPP0+emQkghZWkXceoF1XbKpnW+GHSTGHcHayB2r++KrAWkdDSsiMRbVZHbn75pzajSzBEEbSzemntlJ55Ujvx3wOoMdR0qLNGTuDEkn2A9+p+mBnqm4qAAb6c4SUMrmNiCEYgben2yFffYZSzfwtdV8H4wko9AUjgf5f99MgvC2xgULoT6Sw60c9b4J4wdLC+kljdtqggqgcKn25P0zyKqzAlFYEdf75bT6l4plmDMrBr3KeVPf/XA+oarR6bxDQUhRkkiARhyp7g4hpPAhp9Rp9TAfKdXPmLyQynt9MD4J41Emlhg1gMUjNQfbUZvpR+c9IFIHXNzKjgqp0AGQWB7ZViAeTnEg9M0ipUHrkhfbjLADJwI2DvlaF8ZY85Gz5wJ2g5YbRkDIKg5FSZAMjzMoVyPphBbvOusXJbLLuPXGGj8HIJGU2semTsb3wLbskPlRH7nJ21hU3eQctxkZBAGSx28DknpkM2xbq+wHvnKpAtiCx64HABRQyl+Y5/yr+pyzGyI1NE9T7DCbVQALwB0wKgZbpld1ZSWVY13SOqD5NYBRznGgLJFYmdZuFQqzD/NXGD3SMbYA/wDkf6DKHDIzf9NRX+Zv7YPeiPbEvJ9LP+mAZi343Y/HQZwkCilAA+MBv1uOfQPYHn88kKqilAAxZJ+euEMoUWTWQFJyrOqi2NYMOznj0j9cs6qqgDq3BPfARGq3IBD4LrpL7kIn/wDcwOR/zpFr4QE/+pqVH8gc1g5AwMkpJ64VlMvi5B2aDQKO27VMf/8AXOSDxdh18Pjb/wAXcfzGaBa8ndQ4whH9n8XT8fiGkUHr5elN/q2Ak8M1U3/U8b11f9gRf5DNBtzZQkjBpKPwHRg3LqddMf8Av1T/ANDjJ8J8MJBfRQyEdDIu4/mcsWrvkhzg1dPDvDkHo0OmX6RAYQRQR/8ATijT/wAVAwPmHLCTAZUgdDlt1d8VD5cPgEmdVUs4BA+LzD8SQalvNgSMIi+tZY9u6/a+4zYba9blBrpYzN8Wg1WrQRrptPPHd1KeldDkHk9R4Xr4/FItPEoTzQXQM97gOt/PPTpmnrdCnhkUOo1UrpK3qkSBioVR1N9eL++M6zwz9gnXVJrWVmotYHAXr+ZoZ5/xDxiXxOMftZhjn07W0ighTR9IUc3yO+RdV1/jM66rb/zICKaErncL9/gjENT4hDrpfM1UchegLVug9himokaVzK8hd5DuYnrfe8kx+ZQiBChQzbqABPF/A+uAQxaKQgLqGT/zHT9MldCjEFdRGy9yDyB+uXk8K1McJk20q0W+hAO79enxk6l4W1Zk0qIisNwC9B/bCz2nWQyOVESLs28Kr7qr61X+uIvHIrHckg+qnLOzfhFkAk8c5dJJUUN5jixYrj/3kQFELAsPwjqfnKg0vHXvjRlkYXKsb3z61/rkbYH48og+6Of64Ad13S0CM5RSkkEnpjCRQAV5kidrZQR+mHXTBZKWaNq+KP8AfGmFER2XmkA55yHZVI2n79cPJppSzXItA9WDKB96wXkkvs82A2eokFD+WBRVuuRfxkS1e1eQOhPU4Z4HiJ3qVAF2ORWVtCOKY/TADbD1dcuULADpl1PpINV0oZO/clAAFRX0wAmIg0fzyQnHfrz9Mup3CmFcfnlkNmm3NRoYEb0EjKgKr2Dc8Zbzl21RPuMFK9sCPbBK5ViRXPvhGjHAk2naUMAwaihHX6HKNKlfhAPTjtWKxs44SRl/iNGsjcWu+rH9cBvzCtsrAKTdA1XznShZwxYU/wDAbABwEbkHoCVHP0whIVDZDX2yC+njVHU0zMvPLba+n987WxFfMYcpv44JsHnr0OTAfLZHDOpA9P0wlhl9QLbjZs8A++T3qkuiAjg9wO2WXj8J5y0pIetgA7gHvkILT00CM0i//wAlwigByvtlTusswqzfHthlk2oh2mxwWHUjpznRIWEa0WLEqL7nIPY/4UCz6FVZRvgO07l6i7Gen3mqHTPm2hWXT6mOZY2Kq+0ruqz06++fQ/DnSXRxkSGWhRY9fofnN80F5vLggZbapywjGbRQN7DJ3H2whX2GUKtkEE32yCeMttPfjKkHCozqPvkhScsI/fAqVPvnKCD0OFC1lhWNACpY8DJWMjrhiwGRvwKVWcWyWI75BKjtgSLOTtygk56ZBmUGtwv2HJ/TIL0BkkqFskADrgS0h5WOh7uawaLLOxLOVRTwFWrP3wo6Asd7Cv8AKPYf3wc+ojhHLAseAo5JOA1s8Wl00kpDzsgvaLa/yxXwjVSeII0zIsQQ7QVX86wh4SiNSxDknktVfzypnnc/u4lUf5nP9BhNqA3yW925OcTgDaIycSSuR7Ido/Tn9clIIYh6I1HzVn9cuMHJJWUWZhXOALe2VMl9cFJMo/thFnfKM9dcGXLc/h/nnKQOg++UXV2J/wAo/XGI6+/ucWDi+BZw8K7jbHj2GQNKVT5PsMglpHJY7QvFDOtVXgUBlVO1OevU4UVZARWVcX0xYPl/N4yCxVhkAkHnI83O8wYBA4rAyMD0GSZBkbxhC7E5XecYNHtkBL7YAdxyQxxhYb7YZdKD1wFFJOMIjEXjK6VRhEiC41cLCM98sIyTVHGwinrhFCjpk0x5z/FWpbReCSqm1WlGwyMD6Qfmqz53o9JLrtQFCelF9bcgIv8A3EdPvn1zW6SHVqFmUEA8fH0xbR+D6DRl/JgVEkXaUAoV7fz/ADwr5LFp3m1Aiijd3JIVa9Rzf8D8Cjk0kmo1RT0vezr6Qa5+hHQZ62D/AA3ptN4v+3wsU2EmONQNosUc85/jPXLp3Xw3ToEBPmyEHnnt7/P6Y+JWd4pKNOp00E/mJINz7Wvab/CD1oe2YpPZR0y63M6gMqDpyeBhFjW6eZUB5DFasdqzOtfwHTzPHIxXrVG8tIdxDACvpleo5N+2cxAodW75M/qODLZPPA4+ucHKsAeMj0nnplAHZbr75QV5RsBPQndx1wcjkr19J5q+p+cqRXQ5UHg9MAm6WKtruvFjaxrLHVahPxOTYv1KD/MYKNbDEi+K65azR4Jvgk85Q3HrJHjRAIY0Q9lrk/SjhJ5Hi/6uljcUCJFaxV1mcBR/TnLl5GhCXcYPAAHF84BHkgdidki3/kN/ocJFBp3IKaraxvh4jf5g1iYJ20T04rLpYNKavIG/2euksTf/AHf6ZEsEvpeNVev8rAg5ffH+yqFRVdetm93viU8hll3sADVekV0yQEnim3AGB0Hwpo/OCCDeQzBO/q4y6yyAEh5BfUhiMKniGqUbRqHr24P8xlCymzQo2OReFXbdEducZOtlMSkskhIF7kHByjas7qKIe1AD+2AMoRbKL7cZdHR0YE7ZSRt4AX8z0y8U8e8hoUBA67RkM+lcWYWv6/2OAAyN6TuIr5xqM7kA4UEUxIvBE6SiAkwNV+LLo0Hlh/35F9bUn+2AF7ikIGz08GjuB++cNoosBR9+2MkaaS490+4m+USx98qBAqr6pupomh9cCpKoTRtSLv2x3TwgTLHLHKDCy+aNptfZj+h5wccWkSRd5dx+IheL+4z0Pg+kOshaTSRJKiAxktakA9jzz9TgMy6vTJDJNPBFM+pUeZ6to46Vmn4HLA5b9nLWRTgnr812zx8WnD61dNPQlkYgkhiRV97+Mf08mo8I11KqK7j0eYh5H50Mm4Pd9MkHM3RarU6rSRzbXBYc0qjnv1OMA6g95R90GddQ4M6wO+J/v/eT/wDfUf0ypWf/ADN93H//ADgOEg5FjE9mpPSYD68/0zli1e71apCPYRf64FtZqxpSjXwTzzXGTp9emomKxMGAUG1PGZ3jenlOid5JEZU5AKVXzfOeYi1smlmkKNT0P49pH2GYtsq4+gCW32jni8sZAPxMo+prPL/4e1D6nzWdo2VR1ZiSO/TNTUTARVEULNXpiQXll0aPnRH+MH/x5/lnb7/DHIf/ALa/nlY0coLmkHHTgf0zmj55eQ//AH5UWuWuI1H/AJN/bKNu/jnRPoB/XKmKPuL+pJyyoicqij7YFQID+J2k/M/oOMIsqoKjhevhduXV8q7Wdq/iPf2HvgZ3iKa/VTRDSSLCqG3Ja/5dfpjqxHaBI7yfU0D9hlgRGNoHGcXJOxTRPU+wwKAM8oC+mNOOO5wtBVoAAewyVACgL0GQcChyKyxGVLC6HJ9hlHMaGJyuAevPtjTKzDk0PYYnIu00O+ECbc3wP1wRpfjCskh7bR85KaNn5PP1yoV33+EX84SJNx9RJ/lhhpSGo4ZYto4GByoAO2XBrKhXJ6HLiNiOmFVkk6L74N5csYXLE1wOMvFCpPqGQKLKVOXGo9xgTkVlxDSyK3xhKUnjEsukhXGGm9gzggwHnMe2EjmIPqAORRQmECZQTrXTLrKpPTIoooDJ31lRKvtkmVf8uQW83OElnF3e+gylv2By4HfM+c4y4kWf2OcGcnGGnhICMq72KGKJMpBaxtBot2GRqItRPEUjdoSRVrX/ALyCNb4tovDkY6vUxowF+XuG4/bPmfimrbV6iV5UZS8pkLSAhgD+FfgV+ue28R8FC+HzSTuIRwC6It11tjXJJ655jSeFHxTUSwB6loGMvfK7qLfJrt2yWqyfNi81ydzQmhbfirKSuXO4sWA4H07Y34loX8N1BjVT+7ZlEnv/AE9xmd67AA4GZw0U8LdVx2wbkmzVZBU1fN5FsQB1yiLFX1vrkBuALNZLABb45yl4F7DEXwMoeCaySaAGRV5RIYkVhCRtoVeCo1xnchsAjHaLGNzIDJFEjgxuQ29jX4uxrjg4jZN4zp43bTl0fbtPS+CRkAWQq7q3BW7BzlNd6zt7eYXbljd8e+VHWieMoMrEChwfeuRgSNrVhSE2jr8/GCIJJPXCCIS42AX8ZDoytRFVlASOooYVB5jMeWbrZORXRmuo3DsLrIeJ41UsrBiLFjrkK7BgAFNnvzjeq0urSIuyxsvW42DVz3whRHFksSMKCDYYAHtxgiCnrVWo8KxF/XKIaNX145yiXIsbeD3rpkqbBvtnbQCL4ziCHAJCgnrhVi/qDNZvm6/XDQNuZhwOCecACyvQJ9PTdhY1Eh5pd3vgFAYlLa7G7r2z1P8Ag3UQaSWcyuAWUbOfzv8ATPJx16SOoF/TGdNMyygrJ5YPHPIP1GT4j6L+xaeTUx6l1DSROzIw4PPT9MHr/CI/ENQss3Gytte3t/bMnwDxXTwxrDrNUITGfTu4UqBQAP8AfPVwzxTUYnV1KhgVN2Dm/VCXhUU2n0axSFTsJAKir+uODdl42D2eKvis6xuyxFduSEJwwA7dc6+OBjVAd44vxsAeOL98mSRItpPQmr9s89r9REZlZQrbJLdgTZ97Od4h4iuniikjkBU+sC6r3JzHkNHxXXaI6aWF3ZieCiD1c/GeS1i6ZzI+idpGYbdriiDdHgYLUa4NrRLE4V924bvUFPv/AO8T1UjSy7ybZmtmFiz785ndV6DS6WfQ+GNMksTO1EUtEDuDz2xjwAS6yb9okkVowzKST6rzAi1mol0ssQKsUFkP6fT0Pyc1/wDDDtqvMWVY2hY8AE2f6ce+X+j2QNZRzznKAqhRdAVybzmIqz0zaASyrGCzsFA7k5KPvUFSCD7YlrZ9BIv7yVS6Alas5gy6rUwsqxanaq9UiWq+vbMXvB6ssV4q2PQe+EXbFGWkYDuzE1nmdT4nr4ZUDPW+O9yoSB8WP54bxueZ9AEZwpoEMK5v2/1x56N9pUdN0ZD3wK75yIFHPLHknPE6PxHVSSR6SFmCte076Le9nPXaHSvpoAjSO7dSzn+Qxz1b/A0DWde78POV2gcsb+uW3n+Efc8ZtHGMn8R+wytKvA5PsMtV/ia/gcZNAChVYVUKWHJofGR5SdhWXFZNDKgZjU9ssqKMsaAvFmkO44DIRLussIk64uJOMsJfnCjFF7ZDKFQseoGC86gffEh4xCzBWDWpsiutf65LcHayV9PNEjAgD1E1d++O9QDmT4h4n5kpCoFEdUbsn+wy8Pig81klZfTX+/nM+UgTGpV5mUH0oOa5y/nxlGZWvb1GZrTgacgEhl523ZyyTGLRM5I3MfSvSz85mfomHotSjhrYAg9CcvDOsshQAiu/vmH55ogqp2kKTdm+3Ga2lPk6cPJQvkcfGa56tTD2SMDpphOtgEUa5GNKgIOb3RUdcYSrGDVMsThTKSR9KBySVHNcYneQXPS8YaZaRAeMjzAO2Ju5VSQNxHbLJIGNDJs3A4JVBwgZL7YluywbLhpgwJITsJBJs89cWg1oibUjVF18t6BYengdsbjcLGPfMXxXQpM/7QxZtoNKOPUT+In4H9czVP8AiOqhk8MlcyB45YyY7NAjPGeEa9vB59TKGKlkAWwW6mzQJ56j5wGs1cih9K04kjUn0Xamu/x9szml3AJZEa3V85y226quu1smsnmkkJbzJN90BR6XX0GK+YycgjLEXfY5RlC03UnnNjiWK3dH4yu7bYN3nbtzEcDg5zKTXFDAo2dQIHUHIYUaGSq8WTzdZRAH6c5YMPj75U9cgCz8YFzWdXcjJAs0DWX8umFkkZAIil4yFYre0kXxlim1DZGD5BFZRcnmuBnJ1FdayzbXZQAVFEWeTlkUA9b7YFnoqLr7DKMvpyXscE/pnB7j+RkQJrrnLpuRwaJIOdu54zrZSa4+uVUy0krAG/tVZo+GMwmSSR1eEEFwzAde1HviRLNEr2H2iqroctpEM8vllmWxQO2xfYH2yD1nimhi8cYyeEQ1EvMjGPaBXVenxz26Z5Z9H5kwGn9SMvp3enee9X9j9M9V4RJNpv8AD+tRBTxljZsiQdB+va8w9Rp/JgEscfmcBlZJKVTdkBevQdO3zlRlozKj9a4RiD0/3WM6pNIdFpzE+7UMT5gJ4UV0/P74kzby7E8k39+udG1GyMCSrhb6gfN5ZIn9LEGr64wZo2jBKAduP65V9yiwTt6c5NUSKW9Wh1EYkWzYXi/9msIUR9qKhUvRUbuP1/ni5c2ea44zS8LfShWGsCrf4S6k3x3PSslF4PDkjdGmk3I1g7RezsPvebLa8JBpoIS6HdseQCi1dD2vMdPKkl/5cugUA0T2+BmloQkAj1W9pkiksxk9xyK7/OYtuj2kEbpCpYAMQCay1c2xrLaTU/tumEqqyA9mH65SVHNbRYzvEXEgVuMxvEfGqll08YHHDFW5GPS7kiZ29IUWSc834xIkrRaiABhGDuVSAF+lCybzHfz0MqbXAN5ZdgGbnaL/ALZYahIdrPGGVBRO2iP9cx9VOsjliAgv3xlleTTmSRXPZSeB85zzApqJrnVqsDnjjGNK0mqmRQquWO5l4AoHm+elYkVqS9tc+95p+DRQGZptVIF8sXGKJ3nmxx8ZsOTauHR6gvAkc0sS7C7MfUCffrjPg+sk/azK8nlROxZ0ThT/AF4zH89WdZfLUMlsAx7fP54wmuMinY1R9OgOZuxXtX8VhilCSSHcv4q547cZleMePyLMkSsqgsK2k3t92/tnnRrdrkSsQOQDfU/fONS7NvJPqJazl2j07xhP+Yg0rJJvqTymJBHUmuuLT6XTTvG8WqLIwP8A1RZU/A7YXT6HXaSFZH8togvJ/FXsOf6VmLO8TPKTPCrKfwua69O/Av64+BvUQpFP5em1kkzKt7UI/n7DES4kovIJGPJVTyPvgJpNRHpy7SRsqcbUNk9uvtjPhI037QdR4nu2v1j2nn7AZmSVHofAZNLDNs8lI5HHDGQNIx+QOmbySrIzKsiWvUA2RnkZvFf22YafSQFdOvSKHhiPdiOmbngUeojiZZoigJtWoc/e7zcvvBq7Rd9T85HTLHgWTQGU4ZbVgR7jnOghnAwbS1gpAbIGQiWeemaQeNi30wwIwS8DgZVmPtkUYvfAxWXhssC/scHIHJ/DeIlcJazjJeUKMFLHgYEP5gKqwDDveLZCOm1XlOVkBCkdcxQqReIFWAZXSxxRH0OOatotRBIqzHzaoJ7sfa888GaOVopJSmw7Fag3PtnO+1Pid01Jj3q636/Y/wB8XLCOZ3MqspautV9vbFJZPJ1ZiclXB5YHg/P8sWeRhq1JYbgasNeY8RqamDzpfMgoFhuIAvnv0zpAVKiVRuAshecCJPImkKSPGirtLHqf9n9MY0qI8by7uQdpojn6fGYzQKEmQqIm22eqjNDWTqkQhLeZKBt3HsP7nF4ZYNIkjIiFnI2kr+HAxkza9nJT8YPPBJq+v26Zqevg3dBIq6cWhU+3c49DIWUNRF5kQySelppApIr6ZoRa2JUCyEMx7jvmuf0nxMPK2c3ODjlSRA6XRy2/jO0FQffJIGVuznXlR2D2+U1rQU8G+2RLLUZYGuazg+6Ii7NUcxbLcai0rsu0rVXzeGEicCsA4eNeb23d+2c6ld2oNMiLt4NG75zWoeQjcAxxHxyWP9jchr4vjr9vnK6nxNWUCGdAr2oYdq+fzzz3iksmqQo7lyu0BlHT+uce+58ajD1W3cSUZSRYvr174vI130I+MNMtKAp45JvrxitMeDYWv1xBVmIv6YO9zcdcKyblBsnj2wRoE0CK980J/C3IBOTYA46ZMrRs1otD65QXuuiR9MCjDm/fLAXwBZy4sLu2En5ywkFD0j5OUDMDX6SDkmBgB/LCrICx9hlS7NbrZANZEcUCr/rlC24gE8YRpAEF837dsXcjcdv4cBiMFn2gqpUX6u57D752t2LrpG0/Cb7Xv/vnKJNKunaFSDGzBiO9jBE8f5fjKDGdmgKOFotfCjr9crdKoqhfXKqlqefnIYenrfOFWLEek9jxlm5TmiL64NybRuoIH54T8K/hIs9exyIqpA4P4e5qz9svOFEsgiIKXQN3YyylVG4qGHtggENgsVI/X64BdGyozWu9uojYelq98c8K1TaHX6eVJURSwN3wo73+VYpFE6ahF22b5B9vrnTfu5bA2g/wngqfpgew1+l02r1EqQrFG8oG+JX2q/cGx1N8/U4n4lq9MvhyLpyqs/DJGtpCAAQRQ6kj9c89p9S0RdF/ASDtAoMR04+2NSazVSaR1WZrc7ZKjI3Ac2T0H075RnTqgmYK1jru7e5/XLQacztSVe0tRNUO+WkWBdOoYnz9/q/8a/vkxMUUMGYMenHT++RXABoxxww5rj6HCo6A20aMV5phus9Py7175xjZkeWMMVJ5LCvV9RkSOrNE3lhGWgQCTvI7/XJoq6Bia4da47j65LOxFCPYK45JJ++N+IaiXU6YTqE2xyUSi1tJHQnveZgIoeok13N1jm7CxoPKywwKLL1uYjn0+1/1xhNVukeZ4xuY3vU0art8ZnQSM6qgJBTgV1rGxqQ20LauON/Sx7HJRv8Ag3juv080el8yKSBH9YLdvg+2e4EgK7gQR73ny7SD96q2oVyCDfTtntnmPh/h5g81NyDgkWT9sS4i3jfiEA0k0bSlRXqI9s8RNqTE/lwSFkvmx2/9ZpGdUl/aZfLq+CTZ++Z+rZCpaJFAIPqP4jfvmJ3tAA6QT+eq+m+NtfbrgJdSZiSQUNmlVrAHWsFJHIbJU7bq/f75fyCsbFv4eST7HOgBvBAoHd1NnjHNO8hTcoFLe4VVD+WS3h8whDRqrR9Q3Qke9HpnCOWNJHZPSoINMAARxyD/AExY1ZZ9X02oSOVm/Z4pAy0RICR9awmndgdzAMwota82MpNpZ4NOJXBCWANh4JrrftkaZtVOWhhV2ZuaUckHt+mGQ7kaciNa3mjfTn3Ob3gXhqs6zNN6Ym9V0AxrpnaL/D2oMitMxQb6IB6fOaMvgJigLRzszryBVkj2GXBoSeLaWGJWllJR7CrGtkVnltV4jJMZFhMQ04JpmjCv/OxhtLqXgWQoodK/+WMqb7HnviDrp9UsUcMhbUEEsJDSrz298m2jOlnKt6JCQDfSs3PDIZHibUapdKYVHHnkgn5N3f5Zlz6ORNcIBAWcDgIQ1iuuGL6VNNZ0242N5ceq+9Hrf0xg9l4X4ho308scEUMCotlorC/nQzHj8S1KTumjlMlmgRySfqcHp9JN4wiJBp4tLoh1Jbc7n2NZu6DwDR6KXzIfMv2Ztw/XF5tCcOg8T8RjD6zXERsaMWyuM3IUj00KxQrtQdBifiHjGl0O5PMWTUdowe/ye2B0knir7ZdSmlMLDd+7b8P981Mg1UVW5OXIVemZc3jGjiRiJN7A0Avc5WLxaNoTLMrRL2sE/wDv7ZfKI1g4ywpsT07nURiRAQp6X3xgK685fqiHaMkAHnAncffLLv7XgFZAylTVHjnPM+MRS+HzRyJKF3kKKXr3/wBjPRurMtXRHOY3joTxPQFIn26iM8Wa+tZLFYTSw6lrkkMbdaFLTdL+lZi+Iq+n1TAzBwD/ANRTe4Y3oppz4hFpNWpXeOQw5Irjn6A4Dxfw6fRyHzUJQncrDnjoMzgSa5tQ3mSFnPU++OabTrPsT9oWMByGfgM30GIMkkb0QQAeQeCDXfNDw3XQxs7aiFJSqkrvNfB+9ZPeirxNAFdjSdOSQLq/9jO0kixoTLKVYEbQV6g9cZ1Sy6mBYWkUG9zBVFbvtmbGDETHNHvP8P8AXM7KjXeaOXascX7sLTEnjdmvo9PpFDiWWOTZZCgEbRWefi1Gn2kTREvXG1iL+tZ2o1Wnjg2wKyKQfSHJs/8Al1xPQ0pJw3iSxQxyFeNtjp9ffNXTaWiPMYekDb8X/TPG6LUtGxVmNMOKPIObenmiih8xtT5lkWoBBHwf798syVHpnIUek5TeczE1KxoFjDVXBY9f93jui3zKTINhHxnWdz4zZTCnkWQLzPn8RRVerO2xxneMR6wqseminYgWWjrb/e8842n1q6pnCEL5lGzzZPsc59231GpGlN4lI0wSMfi9uKHv+eMR6xl2UwKvzXce+Yuq0+pkQqYi5u1dew73hYIZYHtizLxvLGtw9vjOHXzd9rHqdRqo30RcuGF1t6k/GZyzFXfyZW8uQcxvyCfjFxqQY33kiuNp+cUfUq6kcMv/AJc5n/JbVA12onLiTUOBZASNSAFr2GCGqdyJPNElnabWtnz9B75GtkVxSttDCt55+OuZkhp2VXIHTjvnWTfol59pJjIHawLv556ZWZiVBLWK6nBuhDAk9uQRktXA5JGdJBxdmqqq/pg2APq4+csUodqyu2jZojKKqPTR4BwoeqAv2wbdayvq5AwgjsS3Juh75QvxQylFTl4xZ6gfUYUTSoZJqMYfgmiaH3y0kUkG6LcORzzwe4yg4PWx19sKWZlawDY9uR7Vk96AKCwpuPbJMJHsQOtdsg8XuWm984HkBbYnj65UcaQ9fpnCNiOE3e5Hb2y5gKMFKlXPQVzl9PNJA52KGZhxuW/yxf8AxQxHIj1IhXsdwrOZR0JFjG5Vk/Zrc7xYZSTYBPW/nAEGQd09qF3kl0CVtqhSAaOMtKGiVqoAbSt3gTGXjIANoew65eFT5BVqo/p9cqOYK/Sq+OM6NdoI3VXPTLQaOWRHC/jXog6t9MNDCaYSVCAdpL+/t8YFULtxuJNUKwcg/c2xsci+p/31yS5DEjaT069c5V4KAXuF0SB3yAI/63pBVGPCjn7Xj+rj1EGnCzJ5aNThV5VupsH3xKGIsTQauvAv/fXNNNbPKtOiTgKRGsrlvL9zz3P8soT2RpOCafgBirFg3HIv9MESHAW1BVaG41fPW80dBNFBEm+OMySEEN7jpQ56/obvE1i82YoT5dMR6smqJNptnG7kGw1elvpkQbEG9w3m1YZTWEi0sysqtE0ou9wfggdrqgcmWFI5WeRwyggiE8Mfg/btkDAMs6vpS42SoFUv6SDfAoDnriGv8MbRa5oH3eX18wp29wOuMPqXRxNHGER0K0RYA6YCXVNMRvRVr+JDyT83/LtjmYUs21ZW/Z2dk4okUfyw8ILzLGKJPcHOaMRSNuG1hxyeM0fDtpVVRYlIHqZRTN+v6Yt9BiOCN6inV0RT+Kub9rw+qbUajTBNMARwCZLJA+pOX/bY2jl2xrGqFVG8WSO9/wBsvthnG6M2DyKPBzzy29ZjXPPlWLqC6Psk3CTjnbQv4OEXTxNZhO+ReCpcbR9DmiN4Gx7VaIG47gv/ANuLQaCKJWDuGRjuU7qBHaxnbma6c/lt/wDCco8mTy2TaOqKrEjAsiAc7i92w+D2/PNbU6TTatb3hQpB3qLo9stBAsbbgL4ALigGJ+P65q5L6Xr8cvq+l4o1MADVI4Ueo8H36fl1wOoEyIdOmnB803uaiLzqLSSOs7xbiTQo/HPf7ZyOfNLSaZrjB22Qb+Reb6szXXuczkjqP2iHTKm3YhbkL7izf365Phetl0Wq3tpyXCGtwqwecZ1PlHUxpM5LceiqAv6dfpjcUbAFQoKBa47jM+UcPDm30f0H+Io5yFeJwxNbl5GbEWriev3iEnpRu88oUAnQzyOxLA1XB+39cYl1SSS0G8qyfwnv/PL5sTj/AG1PE9HH4hOEj1McbhaZT1NfF55XxPw5IHaONYyyG/ND8fT65r6jwmbWaZmOqBkQWLXgjvyOcXHhYg03k6kRy82zKLAPWj7Znr/bMm3GVoonlmVY3hjltjvQHceP9fzxqLw3ypSNU08jdQopQfrdnGhIpINhig4CiqA+mQ7rtXzUmJoKivJdH6k5POVrxm4a13jD+HwRafRukYobQhDsfqTldFpvG/E5VmeSZFJ5a/w8ddvArKafUaqPzYtDpIoQRuOyMEX739s1PCtfrogdRroZDCRxJGxbn/xoZvdZsxSL/C+qXVL5mq4FN5x5ax8c5bxPQjw+MM0k0gYesx8An6dvzzXfxrQKikzht3YdR9cwvEvEv+IajyYEkCg7B6qBJ6X7ZOsxCcmoVokWWljjFIlWSPqOMPDpX1BQyywoq1SFvVt+Ma0vhTRRg6l4Y6N+aDusffgZq6dl8sVL51cb6HP5cY5/PffSUbSqNNCIoiSg6Xj8JBWyLOZGo12n03/WmRD7E8/ljOg1Yn9cYOyrDe+dLk9EalLV1WV3KOgyolsc5XzQOKyNOll2IzBSxAuhnlvGXOt2w6ZH087Wz8XdZs+IzTacBoEJH4i45od88v414tM+9/2aSPb6WlQkCu30POSjE1M66hj+2NJ5kXRCasnreCbxXUqoVdSxAAWiAVr+eKyKaFOzDr6uv3wBFttBv7ZIhnXaqTVv5skgkfuwI/pkaTy1mjaWmjP4xtvjAGJthbb0+cqJAR16D9co2NHNvWeJpQFZb4+MAPNNMIZGbn1Kv54uoaM+hiB05xrT66WNCiELHxzzZzmoJZ1ILK6hf46IrI8tHUEk89aGP/t8rAIhRw1Cn5A+3t/LDQ6XTwJ5k3lStIaRVBUKff6ZNQlp9AHpqkVSOoHHPe82vDtLCdQZNQkg/wC4cWePvlUmiB4QMAaBDcD4xRvEWi1QTbIpscbfn8qzl5ddUe1i08QiRmiF7fxMOxOGEIclVrMqDx+Jniga97AgkigCP/WFbxCLVSmDRTKdSCSR712/XPTOpiB6+bxCOXyY3jVKo1w1/W88+s66nUFVk3zVZoWctrptRMWMtDUJwfV29j/fAGFZR5hQkAV6Qb+1Zw661VknZHEMj/vDdVyGyvnsNWY5DvSvoVw2yEorTxiTZREl1X5flgmjRrVmcgMO+3dmPVV0svLDzRtLbtvt+f8ALEnkslkYFL4J424y1RxkSE24IAPG2+h/374hLTufQLWiAp7ffNcyCpEqQn0bQ1Ekjpzxf5YuQpJBqr69f1xmSRL2ks3w3+nGALqRW0AewzrEAkGz08N84WOEldzODY6DrkqsVsSOT0HXLswZeOFHcDLb/oAlADdbwRG089e+G3WSQlD3OD8sks5u+ovLBSueScjgVhUXYvqPJ+LyhArg0cqqsBV833ygJB6nLHjreRd9rygkbrZ3E32whkI/CMBGtmxfGMpGI5gsxJQHny+T9jkooWBG02GrpXTOWfZF5bAEp0Pcc9j/ADzRj2NvWNgTIKO9arnjn4xM6Ph9zDcD75mXRzONQke/ooIU9yeuXQJG10WJ4sn+WWg0gjjEz8ijYDUR8/TIkVbO1uvK2RjZ8gqzMx5qq7CsGKshyyOOxHGGDLa7wTXtkSqjEHtXfg5YDaYqP3jEUDyN1E/bCQt5WoYtEHjLVbjqOoJ9sQqyQnTvhA76dvMbay0TtDdfbGDTj1EYmEDkxs1hiyCueeO/2wnk6cgSbyY14Yu1l2xSKZhLMqFUZhyQPb2xqIxwiRpAgmfksLYN9qFZLFzQJItRBK7yRIIXfkhQb4/tkTpCgtSAvZTyRfz/AL4xhV1Gs0odCHsWI5CASVPasV0sGpLOZlCkHpKLuj2Hxz+nXBmlyj7rRuCaJ7jNFY4FUloVUs1llcEH6fPvlhJp3dYVgCyOTe0UQeuFGtBDqiBGXheKNX+RyW6Ryfs6FFXToxX8RJ5s+3xlxFDFKrQqYn6fu19JHtX+ziSHbK5ZlFigX/F9vbCPqK8oXRVLN2P9/XM4s9fTCKqSbUKjfYfb1v3GIapXX0O3n9SA6+pfv3rCQsPO3u7IxPpI7n2xnyvMJfy0faOZZF3A/BF5Z6PvonHpFMSOXDopDOqLxf1y2pIk07LHGWo3+7Fjr1+Ma/Z1Ub4N+0jcaNIPc119uOmUjmWILXrkdqDPwCPevjG4S4y5IdYwMvkTbRxuK8fkecZ0cczEjYRY6N6R+uPSzTo0ZEhIJ2hm6ji/y+cO0ZJLowexQ30B8Ej6492HPF6CggaRAXsAAHaQODkLppg2xiSgskR9f99Ms0MY/eoqqqjjiga46dxgUjhdg6EtJ7Ke/wAe2Tn18duM5+CFv3bRzq5kJ467vi8BJqU08geRSUKgDoQQOx9siWGaSXzFDg1w++vzwTQzlUJgmlK2SSQP6/yy+W1nr9Luxd/EBPKV8wNEwBU7enxjUCz6hGCQGNVoKxWya7/7GZlSSkekB153V1+v98eh1cgDea580H+E1Yr36Zm+p6ZnVNxicxt5iodptear8sE5iYfvYW3t6gHJU2Dxzi0utndjtakjA3C+fzxaXUs1SM5bfQ4PqGOdhO7F084tuYxJwzN6aYkV6RfbmrGMJIXkO4AKf4TRr5GJJIBAsTScIWI4s8nuL/llYJ/JiMEZD7juIPuOlfzzf1iWxs+bMsAmKo6glCSnqPxXXIgaCUyBk2NtBoj8X0xN9S8yGhMAOd+27J9yOeRjMCSqQ80R6WBwePrmb6+N808uoEbINh2AbSWJs/bFJ9Q4jlFzR7zW0C9w+csEaVnY87fTQHPPPTpiLrqFkQRl2Y80Wsj4xbq9Z/DsbSuqu5i5BPL8j/fzldZ6k3RIpcJY2gkn++WDmRZWcgMgrbfIPe+uDSQlkkZ7520GI/L3x7s1c3mCeEf8SRmkEoQcAqKJP2Oeohnk/ZANxaToVZKA/LPMu6yu8SSMh/Cu1+p798ZaWeAKf2ozIOiRmrPyPf75uevUTrj+QfxLSNabSKc+mNUsD+2LFdjDzlUiiNqjbXzi0s4hcO8KRFze0KSfe/bFxqlkk2ahaZrDHdVf7GMjXHHP3pqxOEbf5nmR9AaLFABjMnichU+UGogbW28njmhmMYiSCsxVSK9QJ3H88ahm0mmlhj1ImJfurCq/tl/5fG+udvuKrpmlkEk8bozjl5DZI68XfbNrwcaWAExBQzLZbd1H0xV9MmpntQ6rGAVElAZoQ6OJHthfH4TzWanGVw6kk9/Tz6lEXcx469MHPqzEgcRsy9SelfXFNVr9JopFjlcqxHACk8fbI0fium1rskL7mXqjCjwfnN2Of8Fm10U8fltKY9469qzx87b0laLUtId3JdjtT5A7k8Z6HWQaVy9h9OWJAfcQpP8AXPJ+IaebRyursaHO8cKfkZyuppQvLpnMjheeQga67c5Oi0jzp5kjLFptxLuxoGuo+uKkM4JjBYD25ztmoCFNsgB6qeP0yqJqZohqW8gN5d8X7ZfSnT7/AN7GG3d/YYt5Ui2GicH/AMTkiCcGihB+SBlwMPMhh/CN4P8ACOorIiINqVrdQ6nFdzEdhh1dum1R7VxWYsVoKraFWKtE5NEfQjFTOZpV60DVdcdnv9nUSUTXNjp8YFY9OIx+PzG/CRzz9e30OZl/2jSbwh5IUcyy7SAQIwATf1yyCRIwq2lfwv3+pxNNRMF2x6haQX6uScXkmdyVed9x5Zl44PzmepoZl10yziJJUdhd+j54GHXUpFKvq8qZ+hQX19uOMRXQoJAfNattg/X3Ixlmj08No6Eg8Eknntk9fwGZ2jbbukIF/irvg5ZGCM0ZCqQTbHpzRxai0Id1DkD49/bEtS/qpStd9tYnOjX02siWIQkuynkhqZVHfKSyo6eYpII60O3v8fXM6bUPNeo3UKokDbz0yo1BKrTkWOWbt7gfGa8Ay8pMjEne3S7/AN3irvsPoIAIwZkZrBY7QaBGRzXLAUf4uv1zU5Ftx3A7ht6fJzi1g7QfixgizKV9IPPBy24seCW+TmsEgkAhiAcqH/7eOucxrji8qen0xBYvuFWRfcDLNZAU9v1xfdzfX2zgzOeuXBcvTc8jIYqWNX8c52yuO+VZawOLdq+mcBuFnpkgBuoPteSFvj9BlEk2Ai0BhoQxA39PfJjQoL9I4/i7ZxYgeng/GSibAIond0+2Szqvtd30wCsd1fOQzgr19QPPGTBdpyTybHt75EjqzWgof93XBk30BypLbwCKN9OmXFMRuNpuwT85YtajdyVAAPxgG2qL6/I7YTSaswMzgc4wE8twUqgp79hzXOPz+G2EMIcg3vFcKfg84lpp5dRrRtRGLn8FAC/eunbHzP8AubV12KbZo2qvggjJRWGDyGKkBjH6m28MR7g9D7YePVwNIimMIFS7H+XrQPQ4lN4gtoyJ5c4NFw5JI7fb46YF54Z3uQsCRS+qlB9z79MmWmtXzVZlVKlmbjgURV8Gu3++mWZWO3exMhO0ruF/bjM1ZFh8ucbWaT/LzV9sltSFhZSm0ooVCCbA+vXizWTF1ozPFtkZFK6gcBd1HpXb+XbFQqGIK6IHHVxyfp9MVjaeGJZEatzbgaO755Pb+uTpJrnCyWSWvhSST9ucuYvkJAsiykzMlKKO0Xz7f76ZTfJNIxRWBJ2jceB8E4PUMv7Q21fQGsAnmvbJln5BjTaFA/Ed1ffvlZOCXeeCmyP/ADi935f76YV96Onlpsj5PqJO1v8ANXP1zO07vE38O0U24i9tc3jQ1KmnRv3l0TRUc9RzxmcIb12oQ6UrGxkIH4kNbew46nB6TUySgnYdyCzuJ5A6jnoMDDqNvq7NuDC7NcUb/lgYnbTyrO9G7oEE17bqxgbSZGba4cLI9Eb+o7EfnjZSoxIksdAFURhVfftmW0sks259zsx3XGK4HbJeZlMp3jc7dC10PfFl/jU6s+NEyKg2yryTtPPp/Pv/AK4JtVsN7RQNHb0I+mZs0tw7VeaVCRYagPoKyP2p5mtkDcdehH5Vk8V8q1P2kixA+6+R6Kr4+fthfNiLbSyu5/F6eb9sytJMiSFJFUsaoFd1HrdZq+XGYqaKQn8bbTXPz+WSzGpdgJKIfSjqLFk9a9smQxIGVSRvFUFqgen3wLal2JjjPpUcV0r5wP7S+5oko7AfWos+9DJjG4YTVRqSHOwAADaL5+cgwJIQsKncSVIbvf0+cWZON20EFeADe09fz9x2yjTNJTVRA/ErUSPn/TLmIbLMh2clQRGZCwBB6mh+fB4xVtOisyxM7Kx55s/ehlTujQF42Ik9S8Xf3xjT+ZIvmQylHvax4H0+/wBc1CTfQcMcpdavy0u+oH0PvjB1jyBUVgOgoC6+x6fTDSa4bGDCm94uFvpgDMPK84JCQ42nij/Lj65m3V+ehV1kkS+WiFC7USUtWPt/6xtZ29PQl2v0JYFDMssNiVR7X1ofF9MlLJJjJD326k+5/wB8ZPFENJLE7rtchjfAsD25ypluaKNFB7k2SD9u2OtrH0Ubble5D1Y88Yu+ogVjIYR5riywckf7+mWWtbfiItVIkipJsA39boj56YWDURxu7iFTVAM1kL7VVcYSHypl/aIY3QqArWAw6WfnBQMywEtGWTdza9B832yktAMss8jSS7h0NgnaOfnIj1McUxkZTI3XnoMfkaILH+0IwhXnbQN2PnFpIYNRCGQeQFNHil/LqTiU/wD6rpp6B8tSZDySQDX0xqYPq5iZJCI4lr1CiP74o48mFVWQszAjaEHP0yYSY4iHTcz/AAbU5Z7pOrb9bel1qwQAWrBR1btmgmscOGk3BTzx7ZgafVvtG6BRQouRdjCya0kl3/CRQFdvfJ/y36nj5V0+saaZy25g3pBq+nY1jHha6eDWLKEIZ12Cm/DfJr8sxJtZs1SNGCGolu1/THf2ryIVaJ6ANgbtx2979s37ldr/APi3tW5Yh42V+22qof1zzWu1jldkjkbTQAPt8ZpiSV03q6PvHT2HtiUk3hnkSN+ySEsNpO78yObySW33XlsysRd53HzmurFcX8YtIdzEtd/ONStBuuJ3WuBY/scC9TM0jzEsevoPObUJXYGxZ+pySS4O4XkmNAv/AFue42HOXaLAmIvg+k84DOmgjlmRJQyrRPWrwmu0qaZ4mg3FXXubo5bwyKpXc7T6atRmkU0zzkSKGfZtHHIP+zmNytfwhLp7oxSM4r1WpXnvx/XvkB2QhGik49lGC1KDTamSEExxE2FbkgYUOhgX1BgG4NG6/wBjFZaUECorWI5Voiitbga6d+McjYGKWNYo5fdT6bHcfNZitpNS8PnQuzRFjYJsk/AH1xzTnVI7LKSoPVghK/Uk8Ac5y64lAIP2iNmWVWijQnYXPUe3zxhNOJoH8x9UNo9UYb1E8dgcZk8xJCZJVZUboTbf7v8A94hqZ5HaRkJQkWeen+mPtxQCZpRK8Su4Thtq/wBBiyaPUvRMLAVdmgcKgmVmc6tYXrtyWHXtl5NbOEqZhJGT0Toy51noXg0W1dshlWyC1r19qOVlSCKZo5g5UE1tJBPtip1bu6rHa8gBQa6HB+dIZS0e9eeAGJr4vElQeRakKIUVR1I/3eAc2TQr5JJ47ZwbcbZiPcHOJBqjx1rKIVlA5vcTXGQrgcAWfYZWjTMEJW+TXAwsOjn1Me+JQ1mjzz9cWyfVUN1bdcGTxY64+fDp0lRXAaO+WuhjP/DtOJCWVmU9AP75i/rzBkJHJKajQt9MqCRweCD0zfMKoaSHbY5rj88Gkeke5GjA2+4rn3zP+af6GQiFo2ex6eucKrqCavNMMiWkacGySD1+ecRmiIF0xLkkn78Vm+e9QI1to8/TOUc8ce+THE8sqRj8TMFUdLJ4Ge+0f+E/CodEjayOV3/jZpti/oarOiya8Jy6fi+/vlWoWVN/TPU+O/4Y0sejl1vheoBjiUtJEz7+B3B/oc8k/euB0yYWY5iQvX5yityfnIJPS+MkAd+uVB4gr8AksB16ZY1GOu769sgGJQpWgPnrgxIWJrgUeD0yCrDcbLChlQAeh5zmBFD4yY+OTwBz0yq0dFDCiJKYzKVG9yH/AA+wofNdcJ+2bxcrsQBtiGwEAHr/AOuuDneWCAurkSSMAWsBiBzfHaziSScENZvMg0sAkBMZG9mIVeg69B79sOka6NTK6En/AC8Hb9T3ysGoOkiYhVMh4Vr/AA+/H0wQkX9ncs5Nnhev1JwGA4kLlI3G47VUr36kXktF5SMQybWWiQ99eSB84CJ5FUMs8YBFkMaNng19PfBhrACkAL3xgl3LbY24ZbHPB9+uWVlSBXS/NViOCbrqDxgroHmz1qsgH95uKkjjcLq/vlFjIXkDMaY9zwLyzEqtkgkmz9cEX56emzQJuskG/wAQoHi8A8U5UjaQpBwrTSTOpKg2B0oBSLxMsu6wvbp1wkcroAELKW7X1yApZ5Bv2hgTZ4rLjyhGo8yZwRyFNDdiwZlvmiOOvQ5ZSoJO51QDiwD6vn4wGtNHJKjSF0IHp2E1+nTAamoSFWwT3qrHvkqxW93LjoKB/wBKykzBmPwKHNgZP6LaFd+oClwq0fxdD8Yby0gmK7w4UVcYIF5XSxkw+hislFvT/v2wyPEt+QGIYbTvHAPwcl6xZZBdNMkxWOcoNvRjwevuM7UaupJFQcVZs2D9s7TamBowkungYxsSN4qwf4fpfP6YJWjM9xhUsnmr59hkvtbdiIZPJnCpF5pYfhPpN1/LGCFatR5sSSFaplv7g9P6986OQiAq8bunTgUW9x/usWamYl2KVxZNkDJGXOxvyywpDVqeD7m/93hInMcwO5SL4HBo+/HGBTaxIrzDVggYaZoiGTyqYcAhu+VRtTJO7GaN2lRyVBHY+xHTAI8kQ2s8cZayG69B+nt0wBnddP5alqHq23wcYuEtGXaUxEDkAfyOJMIkTSagjdRs80OuEi1HlyW8hKi9x/0qsl49LJGJG3Q2tjdx9Dx1vBxwxND5onDLdbGB5+KyGI1DxyIachC3p3Dn64BJwsisLWuL639ctOIy4KbmAFgUQB/bBkkp6lN135FfGahDLSNOgBaWRBxdDgD+WVOm8yVKVpY63EEkcfXApqJBFs7VwD2w0cuxFYNZ/wAq/wBcNffpmWKCGLdJE8QPpAskHv2/ng/O8wLI0axR3VO5IP58nJgWRYWaSJHjugnXk9hnNO0GoDzQASD8O87rHbi8aatL5rRfvEVLPBaQlq+h6ZLPCZB5bMxA5rvlXlnnPnOse72C0K/pi7EqR+7Wxx1PfH1Lg8Thg0ayl93qIAvn2vGDpyI/2hmDuDwtfhI7cYhDNHDLZRunbjLvrF/aCFsKtC7vj5yYzjQngJ0ZljS93TaLr3xDVL5KRlzdiiOuOLrIUhLJqfR+ErVHMzVz+bwCGvm/b4yxrn17NeDIVlaal3sCilu3v8Z2phRGYxSoSeoXm8DBqCNLStHFt7G7Y4UQzTqHOojNcKhO2vezlZt9rxuRp1H7Qd458oAX1rrmfqN53BVPB5+mFjZTJbQKArclBdn475aTxOTldP6F/wA3UnL/APpCFAkUt5ISgfM2jJ8xvMO7bd91u8o07iwhoH2UZRWRF3Daw+mWi07yj93GzXwCOmVWaVTe6j70Mf8AC9XIsojH7OQ3XzeB/a8XcDTCHw0hYQzq4Js+94XSifVaxpPJZogKRhxzQ4/94pq2neKBpdu0r6KHFY/ptLOdCS2qmjhkS9sZA4r6X2zl1fS2+mb42ixawqzeY5X1ergH4ymhkgUqJSVXkM3Xj4xTVwiFh+8Ds3q9jz7jBKeKJ/XNyekeg0kkaQyPpnplb/p3Rq+Ov54aPxjUTTsJdO+1OHFGl7DPNKWU8AkduarHV1c8kLQrVScH1EEH/f2zPXGqfn1bPKCnlpHGTQcA3Zs4CeaPzSjrujB6qxHFfGBRnijaxYoVS8/nirbt9sbGOecDBgiLn9nSyB+CRqIPx74nPIWc2gVhwftl3ajYLWObPvgZCzMzMSSTZPvm4iTtJAvj3IywYKi+ggjvuP6YILyMvfFdhlVxW2q+fjnNPTeFSSIrzOEHdWWmr4y/h2mihi/aNTES38KuOPgjH2mWUetlBAsrZHGeb9P1u5ysi2i8LgQkIWVSfUzt0+3TNSXweP8AZ60mqCMRa7qKk+3GYCa8WJpo2/ZlNKg7/JvNdfF9LrNE0YO2EGhuG2jk/wAfV916eOOMykJIngYrK/TrfNH4xKbVyAhNO+5R3bg4w7NqAzsBLLFaM5atw6j9MyWBBsKeeTXbNfnxJfbhecp6LV6lD64pCPgX/LDtqQGChTZ9xd5nrPIjKAzg9cbQmSttsTx7WfjL+vMvtnqCGyrOKUda6A/bFmRnBO5iD0oUM2YvC2fTXJq4Vn5CRIu4kj785nz6eaNv38LoBzZBA++c5sS82MsLLBqFkWw6tat89jl9ZqtRrZy2s1Ek7Dp5hsD6DoPthn2qGp1YfTjE1Y7hYB+uenm7F5M+GauXRTsYH/dyKUkS6DAg/b75n9gBzxjRJMRVVUBjzg1XaoBrkdK9++a0pfjIN3mjpfDNXrd402n3gH8VgAfFkjNqH/A2vZC+on00Arj1Fz+lZqS1nY8sqlullr6Vd52xyaCmz2zdg/wzrvMYF4onWwLJO754HTMvX6XU6SXydQtEDiuhGW8dSbYxP04t8ZfYcm1TRUFhkJHNNbJHI4BolVJrB3zfXHdDHqJJVjT9oWInc3lkjiuvtmHRpabwjT61YnGs2QxrtclDuJu+L/l2x/Uf4QgfRrNoddvc3SSAUfjjpmRqZggZIW2xA8Ko6ZGn17wlSJZFF/w8/phqSMuVWWQo4IKmiD1B75ULu7cY54oRJ4hM5YW1Me3JAvF1AFc/e+mGUMoC+2Uo4QKSNxF/0wqQvNeyMf8AkeAMAKLXPcYQNI0RBZSC1339sO2jljTcygiudhvKNpprAEZUMAQOl30wYCFC3uF/fJFDsarDajRy6cfvAAelfa8C4ZDtZaYdefjAtuR6ZV21wQBf88gqDyCSp9+coS24E/xdMOrHaTtRQ3Q1Q+cBvReEz6yjaxq5peL/AE7DL+IeFarwsrIwtBxvHY/TA/tsquAkrIQP4TWFOvl1COskhcVzvPbI1nolGwlm9YPJ7cf+h89sho/xAdQ1DnLrt2ekHeT9OMq5Y3u6e1dMMjwpIoASRd91V9PocEwYmm7Gjl4o/SGDAFY99Meo+PnORQ1C+ADfFcZkV2BBtBLbu+PaGGJZyztuZabb03fQ4PRaHV6qUppNLLM3soqh9ema+p8B8Y0sSSfsgBAtvLfd9jkstnoI6uTatQBhH0PIv4xAqCTu4B4BqycblmeZoxI+6SyNtURximwLIFkLqw6X2yczJgt5DRyWs8bAcWPT+mXlkaR12lnkJPG286WJQ/qYsrdGJP8AXnCaeZI2pjwByaon2zU9rA5NPqAgbyX9Qp+/HtxlFSkW2VVHSzy3HWsbg1W5j50gVAOq9cWlmWVwxcKSCr+mx9ay4uKK5QIyFQyGtw6A5eeaI/g6d+OCe9e2A9Ig6gNZ5vk/btkLtJPUf9uTEFSVWb94d1kWBwK7f+sMqGFjJIrAUTewlRfTGvC4P2dfPZQ0jfgDDivfNzUeKTPEBHFEy/xoR1+mS3/TrzxseNLFH3MtID0YVeGgkaKVXQ7Ru4o/pmj4jptLLCJ4o9oJ6LyQfb6fyxOFokjYStGHuwZCarG6531VnTVOAuwgAk3uoE4HymDr5rBFHJBBvGpJ0SFJElBKiqKk9f6ZyTiSVdqQsJBykosfrmZamhzamLzAsYKLQtkJ64Ody0fcsg/EDQN45PBpQjLHDDEAvMrORXt+uBhMWo0fl1Izg0yx80t9R/vnLzVhWN41NyKJBXcWL++c2qllb1yUAPbtkSoI4y6RyLGSQrMCB+vXL6aH/wCRgW+M6H/ikjllVS5IXoK4GcIX2iTYfLut2ROm2UhSSh5F9vjDRa6aCNYkChehJ5sZWpn9KU4LFWRl/wDqDKjUSK5UOVPQANeac88Wq5aKMmM8GUgCj2sYw/icGmg2wBbAChUTv8f3zPl/4xkY8KTMz7XKEclGaix+nW8YPhutNFljUMepkA/PNJPEIJ1UPErMa5bk3/XGA2mkbykcsapvdfqB/TLv+3bn8+M9smLw5GULO8sc9E0dtEDuL7Zm7j5oVwSl+1EjPRsrNK0SRwSUwNkEbq/nlZ9Np9RNtkh3FerV1PsTXTLsq38+b/1eel8veRHwnYXdZfSziCX95FHKp4pxYHzXvmr+x6YqpVBGfMohoQaHF81z9cWlgWfUNs2NGt/vBGVr4rv9cuOd/Prm6Jq9SNWfNVAAWJ4UD+Wag8jS+EQy7TJIyEhQ3Qkdxxx8jMXTn9ye4DcV0+2PBwsachnVQAr0avoVzh3HK/FPEJI/I8uN3kQEAFloX3rMwIln0j5r/fGP6+RZFB3MzgbW3Adux/viWwcdOOnP8s3x8WO2J0CL+XT64WCNQd7RhkAu6sfY4PaOvHH6f2wrB3gDM7FVsAHtz+XPxmlB1Ejjg0d3PAyhjZuoVfqazj/1B8ZYbASXUsK7GskC79L4P0wXXGGoqAAQPrg1Vb9yeAM0iLDNxx8nGNFEr62NC1m7ArqcAqBTZ6dMe0JaObcikFl2g+30zPXwamq1QRCW6HgG6vFnLNA8jMWMgtb61k/sksjtFHFKa5YspUA+/TBTvu1PlJZRRtBzzccSOnEu6agCNo1Vo1ZXAsFbo5Go00UujTSbPJaNi1+9juOuFgXylAItaxLxLXeWxijUhmXlz1A+M7R6LknsLQbhBqEQBytFAe5GLFz5rc83zjmgQrAxA6igcFrvDn0zIy20Ui7kf+ma5m21x6mYgSMxAJBAHJX2w8U8umZTuQsv4WJ6YTwvwaTXKZNyrHHZJ3+oECxx85Os00I0sLJA8bsAX9ZZL+PbnLeLfbnb/wAposWul4VtUi7hRLiuPYEdLyk2umgfy9sYir8IXjn/ALr5GAVInRKQWgrk3kav1xqQANoI9hWZya7X5oXiUmnk2R6VQqAbmo3Z+fpiS8NzliAXF+lfcC6zkVqEjdAwFiv99M644a1IdCmr8PhbzxFMWZBvHobngX2OI6zS6jSsRMpU7qQdd30I4x3TTmSJ9MaMb2OR2ydAZjI3h4jt2kvn+Dvu9hRo3mvFnXofB44dHDEkhUmNb+Nx6nNiP/EHhinY2siHzdj8+meE8RnmaVoSysi0LXgSf930+MXjeUAMu0UazV7z1CfnvuvXf4pn2DSz6WZQjsQShB3cWM87r2bV6aUsS9etePwn/UZTUSl4YY2qRSxaqqm+PtgrjQuVRgxP4d1gZnzvVh/j54luMk3xj0I8Rk0TLEJm0wIsgHaK+f7Z3helj1WujjmcrAOZGXkgew+f9c2db4hP+zjSkommV6UKtUBdcfTI1Cuh8LfUpsXVLG/UrJCwv6ZTXaabQMEEokW7DBNpv6YtH4rropC8GoaIdgKP5++a/h+o/wCNavSwyFFn85Wb5A5Nfl9sh7jLn8N1U0LayMidKHmeWLZOO46/cYmpQ2rDZXSh0+ue78a08fhXicet04WMSsBIQPfvlvGPCtL4tpxM8gi1CCvMUA38MO475bzi5rwwWGNt3mF6HKkdcYinSCJQiK3N+vE9TBJpNTJBLQdDRo2Pt/PLw03lhY97AVV1mUjUGqi1koZ1SMjk+XxfxmpoPEtLFujMUDKRtPmdvpnm0Ij3hYwCOpvIVpCWO0WBeG42/GW0flLLCtxm1KK3pBI6j+3vmfO2nnmLSp6d3qnU9eAOPfkYGWR20ahlCsrAgg1iYTqxYHaLq6P2zOMdfRtQqRsfKe7Xa6gX+uDjvep27q6j3y0BBcb1d+a2r1x3yoo13FI0kAJMXmcnn3zUSFYvMklUIBu/hBUm/oBzeOT6DXaVd+p00scLdGZKB/385v8A+G203hehGsmjvUSLuaRhbAHoq48v+LINTcU+kZ4n9LKSCa+R0zle7vqOkjw4cBaHBJvcDViuhH9cqxU9q/XNfxj9h0Wtlji0cLR9VbbRoixzj/gWj0uq8OfbL5kZanR4wCD8nvx9sn6/rPy4878Zk9s7wzQy6940ZdmnK3YWyR8nFNRpm0mtaInaVagSKsdbo9s9t5KKwCj0V+ELwx9zxgYfD9EVZXh8w7r3uu71fF/y6Z4J/wDdN2/F8Tn+FhqV8Hh2ASLKCxNUASe2bMUWpjU2wYn56Z4TxjxTxPwuV9FpNU0OnPrTagBF9QD7XmNH4p4ksvmDxDUhut+cx/Qms+nx+k75nUTxan+LtJ5PjJ7NMoYgCgCeMw542genChlO07el/wB89RpYNX4jFFrdXKXl4KySAWV9hXFYWWDTsWgeIbnHq4oEfXPL3/8AVzz34ljyPmEAFncsOoOQdxUlWBJOes//AA/4fKitFE3A5EZJ3ffr98xvH/CovDH06oWDSKWKNztAPv1vnOv5ftz+nxZGYUlBA2jpkbV9QZgoPIJ98oOTyaA5J9sNrtM+l1EkLt6hR4HUEWP0zsVAYsq7+g6AZYbpJERJD6mAHFEWcXQ7aLEgfTNDwiEPq4mYWEuTr0AHt9cl9Mz3T0tSMyKxRYwBkhI2aMiV1KjnjqcBq5hBtkAve1OvxhDMpTcOa5FiqzE+PVEMjtJrI4uFK7wD7jk5k+fIpDbRZFgnNTQyOZwNtNKDdd+OcytRF5TfjJa/bisvP1x/Sf0RZ2aqo11+Ml1Fgb7HWj2+cWUENwQp7/T4w+oohRp3UOBZ9z/TNY5BygKWCOSO6XeRp5THIr1wOq/GUUWAErf8f0w0EPmEdAe9e+XCHtwmlG0l0HqFg0PscNI6RJuNkD9TiqxvpyGviu2K6vUGRsRr4sGMkpZiCxHQds4r61GU0lEs19RhXrzR3wASkeeyj8B6WcoKIqjfYE1eW1ABkcUAFc7B0sZQU5qrf/L75WVlPNOQJP4b4/P2w6uY2Bb0SryOawbRSOC8kTB7rcUNX8/OcIpdxEsbs6gmyvIr3+Meg3pdXN5jtqJStg36gC9nt/pjUI2xsYtTG92/LlTXsfnMi2ABemjPIHY/2y0ZqNpLtR0BHI/375mxryuY1IpptSjCN0MdFUtyK+nFn79caeeFD5G3dKbRnRrJ9hzmNp1fUSARqN7GwL2jp1+nvjGtjChXYMJh6b5Kn2OSbK1z3Z7RGm1OCtk810vH00itp1dnJbghQt37ZnaZ90J5um69+nfNH/iqaeERqjGVEAB7XWZ6l/jmT12mMIFSq7X03er6/T64tTAdVo9+x/tltTrG1Ee0oqqW3HndZ+TXXFrHJpge/HP39xm+Zk9qdWMgK0g9Nda5Hb/7hgpEC0PMU2apffAJM0YpGZb7A8H6ZHmc8kmutdfuO+XAxHpqfcWBykqesi72jCDWQgUDVjghcpe8lgSbH3y0AI5BrByKVbcMMrURZ4+TlWLTNtUFnboByTkRZXUqoAPPQDnPV+G+F6Lw2CLUeIQLJquGCE3srp8X79szv8O+GsAmq1G1TRbTRPx5h/zfbsO/XHpy53mS93e81F9tp9fp9bC+yNRNH6wjH8S9/r/PMGbw+ISM0Yok3x0yBrIFjbcquw9ILttUE8cnrlfCNVPqYpPOIkjiO0z/AMPwc1OYbVvJb2sYCXw2OdiXW2PABzWMcob/AKQPyDl0jKm3kC1zynTJ4Rrzv9I6TwWdoXXTSIrhCKbqT7D/AFyPD4zqv8NbJEJeIMKI5BBxqLxGKaWefTOGaGgJNpUHjpX633ydECr+IxhgokdnUnoA6g39LJxxzIXq1HgKNpdA8jQbP2grbdeAeP5553VzzahHaIE6aOV23KLB9RoX3z1Q1KJEETawjAXce5AzA1WrbXyytZ2KQEU+30yeeTIl4lu1mxSoo4HP0xqELLv8yFJECktuNbR/mvtXvix00kb+mPcp5FGj+ua2gilgkJKKtpVB7Y32PtnPM9uu7MYeq07aaQKxBDrvQg/iU3R/TBgbUD2tE1V8/ce2eu8R8Nj18EMc7GKeNSVYDgX/AAke3GeX12im0MnlzCweVcdGHuM6c9a5dc4rA7K9oL68Vd56DwfSgaBpukmp5J9k7D+uZngXhreI6r1SPDBH/wBSVeoJ6AfJz2c8Gi0mji02msmIbaLcgVnf8/uuHfzHkPEEAgLcBlkr7HM+MEqRzeaniXhOoLF4wZx7/wAQ+39szlgljJDh0rqGFZy/T7uO35/M1038I3fhHt74bTQO4tPxCib60eOn0PT2z1Oj8G0mq0mmhmUNKsYBkj4P0Pv98rrP8OyeHyNqfDpfNo7mSTgjijz3Gd/wvFef/wCifpJ6Yc8Gn0crQQyW7FXbivoB/bEtTbFWY8ix9b64aTT6nV+ITIEMk98hRx0/lldfHJCkYnASWiQvf75j9JNuOn5W+E0jtBJ4FfTNj/DmmbUeJRuPTFp2DsQaJPNDMfdZ7X8jPRf4UnuXUaQ0u796HPHPSs5cz262+nov8RxpP4WGbkq4bg10OeWm8c1B1LaeILHpiCoDC2472D/sZ6HxXzF8Okjdb3UBfQ854vVMWmDLw1dPa+Dm+ozKPrNHqdfBBPFEZCqiNgosgfwn+dnAr4TqPIDIPOZ22hI/UAfrmx4U5eOZpbj00SW+w0X+BifieofReJOmkuGJlDoiDgWKFD7ZiqW1Xhkuh07tq5Fj1AK1AOSQe9jj7YmjEkm82fEI0l1LB0MTsOULE0evX65lnROGNFvSfUFHOTCdCwaGbVxrtDKjuIxJVpvPQN3F8c/IwTRosjJLaSKdrKRyM2vBdeNGradDBHuO79+55+wGbmrn8K8S1EWl1enWaWTpIooKavg9e2TC3XgncwUYzTHv1IGH8HhbX+KaeB6Zd+9twvgcn+VY14z4Q3hnicaKS8D8xsf1B+cD4Cz6XxKPUsjDTqxjMm30i+Bz9ax1/wBfSS+2r/iPVnUawxMhSNeaB75jLHC0Wxi45vcCOmNeMayLUeIuIqIUbS3ucWDDy65rrnPiZzI7fV9eWmp96kBAEF2SoFfnjP8AhXWNpvERGSPL1IK89LHI/ri0/hniEUXnvEZEYA74yG47dOcX077IoJhwYZwSb6AnNfp+c/Ti8/8Ajlbl19Bn1RjRfLhL2aoEX9s6SVUcRrKoc87T3zI1GumQGbTI/lSen1iqrqfp/PM+TxKFVVYI1DNQJqyR35z435f/AA3ue/Tfkj/FUwfVQpwzKp9QP6ZhrTMBzV8/TvhNVqfO1jSlQw3cK3Qgds9Fo/D/AAqXTDXosnlhd5jLcAjqD/bPsfl+XhxOZ/Gda510EGnhA/AVAXaCR8YfTtpUmE0zWXOwJ26d88yPEFkgACm/xbSLX6YRfEE1bRtDuI3BSh7E55Py/wDi4578r7bley0+rhMLEhYkU8ACgR17Z5D/ABJqIvFtVcSPGEWkkkFA/HwM3SZPJa/3USJtF/xnvWZjRAmwM+jOY089pNBMZxvCxqhBZn/DX1z20mh8O/xF4akrLRFoJY+GUjg/UfXMmPTxtW4d+c1fD0XSLKyDaHAJ9icniSPF+L+FP4ZKEkp0NlJVPDAdeOxzf8N8IPh3gzT6ilnnFiPuAel4xr4l8Rg8p4AGEy0Qu4cmjXsaxjxjc0O8OAqnpfOc+56Tnn/k8tqkWaIAnawY7fms5126fae4w8cTzg2hKoTTV2OWMO8FUQt8AXmJHQfwdEkniqt1nYT84x/iH/DzxRnWQxhl6yKpsL9MjQwM5UBGUIepXr3zeg1kj2kp3JRDD3Ga44tuufVmY+eJptxFSqwuqog5qR+CRvFukZtzcgoa/SucrPp00Pi08CjzFQ8FePSen880m1MWk0yPIm8KOPb4zn+nfUuRxv8A487qtBqIJBHKACf4wfxYxptqRW6kG+tZEuqfVTPqJAAQKVR0Ue2F0ipM6eaf3K9RX4j7Z03JtX4t+xazxGFW0qoI7oFmon5+mE//AA3JE8ckgDRgetUa7PwfbNKXXp5exE8sDptHFfOLRatjW97QMDQNWe3Geefp+lZt0t4h4YujCzFqMvBFdOLzPaNROgHN1ml4jqv2khQOFc/c5nyUJ0vp7Z243x9tT419T/h3TaombSyGJum0ji/fAaTwJopFaWULIrWrJ1r3+t49u2pInnGSLqq1Rjv371g4pSrxtvDOrcg33H++M5eXcn0xZtLqSAZYwwBLUj8X83ljoDPEUjlJ2cG2v6dMMfEGGmLmTdv5CgcDDwSrGiqlUFBdgb5PXOV77h7xip/h51lLSzEqSd6tzv8A98YKbwRtOwZTJMbr0kAfA9/tnog6MQ0ZJPPBOK6id9jSxuFCgcMtX85rj9+9OblZMHhrRgNGCJJBZLX6R9fbjLxoixyKszhkALKOjewGaz6rbDuALE0vU8A+1/OLsRHpw0AUMzAnmwf9j3zX+S1bWSdGdOhDbrJsF1rdhf8AhuodhJEQwNc+30vNTVQ3JGz2y2UK9RXvjK6VFbuygdCLvH+fUjBeKSNSsrKa45iBBzof2WRizrBajkeVRAzd8uCQBCibOeCLvLpFDZ3RoEFj0AUR7Vj/ADe8NYmzwnyyzRRgEfwki/1wRj8JYgeTL8fvK/rm+I9IQAsKEnp6b4yoj0aEAwx/kM6+TTz2p0/h4QCKN97EbSZb/TEp0WKXYoIAFc3/AFz1DPpHchdOGAP+QdcwvElXUa1hEnHbaOnveanWpVdF4dHqdHJPJK6lTtCqAbzR8M0mnhjM7xSek0gk6v37dhiULtBEyI5BP4eSKJFE/OaUTAqFskAULzNut/nz5X2nVStqSWlIP24GIPO8qvGkwtRag2SR3xfxHVyCRoFta6n3HxiKSUCXBK0QBdZeZV/XufILqANRLFpoZbADFtx6EYJv2ZHhWLUymN1HnGul9qHX75C6RZYJSr1Ko3hSRWyrvCLAriBzo5AZgFiRHoPXU2ec7xxaEHiWqic6HQn9qjQkrIWpitc/leDl1eo8RTUJ50UUMS21NZkHtf8Av75nBPI1OyZZU2mnAPq6f+vtljotRLPOiaYI8Q3NHf4BmhrLrRqVj1Ez09bTY2jaOn9cJ4hrokiR9PN5vmKqvs6Da19fkHMvSvv0si7iyAEJu6gVf88COII09X4eld+pzFutZh79sdNTqUVQu9aq7+3H88GynYrBSbX8VkX8f79sRXmY16RQ6nHSymh6mNfiPHPx/fMmqx6ZmG4P6NwBsk8UO2anhfmxbpY5to52rKNyj59/yxKOVli9SUpBYG+pOOeH6tIo9tgUKDN7+2StQ55s0pZ5pI97H1MopfiucS8Q/wCe8NfagLwsWjI/iHcdcX8TlRakjZgSBSngMPjKaFx5Eu8Haq0G9vjEmey3W9pdNDpI4dNp2LRghnY/xHucY80tOzMK3HEdFK3lxlgN20Xfa8h/MfUFJCAnW1vm89nPqPN19aqhSwUsoPteE2qVqgw+ReK6WOKO9or7dcdiUyOqjvmtYxq6aT92qnb0HQVlNZXCxyqJh6gt8kd8pI4i55xTxCFZdFJJp0Ms6jem40RXsff9Mx8a+siA6fRDUxwBIZF/fBgQCxskr8jiqzA8UB1mqeY2u/8ADfNDsDi+qYrJJ/2kkYSN9wvdY+uS+3T+M87422MAPr2zc/w6JI1eWLywzHaWnNIPb6m+3tiWoRJUVRRb/N7Yusj6djFJ+E/fMZlXXsf22dV8nxTU6WQzcJHAvBPbm/fMKbT6eMiTUDdIm87K5ajwfvmdDa6pfLoEHcK4o5ojStL43o2kBaMxrOe97ew//px18BdePIjhiUBaUiRV6Wf9/piul1MrarSpNqH8lTv2nkBgKH88LrtUs8zOw2Hpt7D4zMjb/mG7gZgamqbTSTvuYHnqpsZSHcJQLO+qVv8AMP75RHFghbA/TLzr6TtvaeVPscIYRkaGyFYWfMidNw/8gPfvx85Qs2kkgO+NykgaMxtYIPb3A+O3vkSkbVYqAR+IgUT8nM1py2s2CqVuDfwMK9dpIofEoIxrgSgm3qCepA5H098yJZdT4x43PpdMo2I7ALXoRQQAa+2OeEPIb3b3oBQwUkKO/TB/4d1UUPjGv00ilWmbfvHdfb6WcECl8ASLUMYwrjnqOvvg9N4MV1B3q7xjsOp+Lz02wEk/llogPMoUCSMtkqy4894iPENCzzrG0cBe4ynAj+OPpftjMun0v+IvC21SRiLW7dshUUsjj3H261nrJxG+neOZS6SDaygds8h4NB/w3xHVwKdyLLtRu7DqL/374GD4hLLJp4yZJGVL/Ea5Px75lhyrKbOaXjECR+IagIOFkbn6m/65lv2+uc+ZJMirDnGtPrpYNLqNMpuOcUfj/Y4xMHnLHrmkNCZyCdwqumD087Ry8HhsDZ4o5Ut6hhdb2l1kr7TKXkaq3OST+ua0LmVPwkHMbQCQU8coCnnY4sZvRPuUWQBXQDNx1l1KowFlicZi1jKgjdA0dEEYNFsG2u+nHTBF1ulYWOo7jCoGqdJlRaBjbePkn3wun1y6lZRLEAaFi7BxDzLmZvkZ2jFSzj2ofrmLfcayZWokqIPQoX6ZddSnQgViiG3A984rZrO2uGNHzUMZK8YLTMHkB7HjFtx8tgO4sZjx6zWhRs1UiEewH9sxe5PrXPG/A/Hl2eNyneQxVeh+P9Mz5WeZhZOxea9j75PiOsmn1jHUMsjhQu6qJrufnIjVnASNaJ/FznK5brP9QxjDbeFGNRzRshUsRtHAGCGhnY7ShYjkUMJ+wTOTYNgcgZLNS+w3mPnsENqOfrlDM5QFVXg2O2MDQak8qnJNdDWXPhM7KoJ8tifwlSRkyGF31DPR5ND74F2BYMLu8YOhfSOwkA2twODgZuGAHNZZ6WNSPTypK8yujbh+NWphXYDtg11oQeTOPMK/Y+/UdRlv+GasfhkBApgaJr4IrGx4dO0dvNHGT/CsLZzvKYTkZXjJi3escCuTjun1qx6dnLEOv8DCiT3zm0ksRP4NpG1aXavPzlI/OVzFKQXYkKp6Ee95jrnYpjf5pX1NGzeqyKv2yZNH+0S08rqSPVzW72wTadptQnmThZWJ4FEAe/1xwadwzA6gOW/7OmY8L/DKAJpoLWMB2G5W38Ue32wEUgmZljDKz2HjHI+pv+mF1cMkQkZWJ30GI7DveJxP53mJERHJISCw4Nd+nOXwMxsTwMSdvoX2P0yyHzFtmDAjcfjOcgakoaAuyyiu2JtIxhZ23bkZrroc88++mBdOHWPaBZXnoD3/AExgmON3ZnFiuAf0+mC0DRjSKWUlvLorY55wOr3SrJYHlMLAA5Ht98ue1wxMON8aqQeRQv8ALM+aZWnUAGx17fTITVhZAFYnb1s9MI8ylXEoBHUUOo6509p7Cj0bzRrIjxg1R9VV8H/TIfQTxAjTTyMGYBygpT9+/wDLCnWqIx5ip6Dxt4/QZNoykJIbWm/FYPtQ3c48uv6hLVBnnBKMiqtKrpuPzXTJ0rBaWydvFt1Pzk6vW0VKeYARR3AWT3Pv+WZw1DJN5lgr3HfOvO1v8+/Gj+K6f1JKLHYkZnuiAruA21W2yM3kZNTpytgh1r7Zgzl4XeJhzfJrrnTlv9ufewNJXgkOpiaMnmOm5I49v65EQmnaJdMkxkhTsxJFdx7DJMoDRzxqgkgADbuQ/NAgd/nLxya2LUCSJ287Ui/Rzuvt9f5Z3jmsEf8Ac67WL5sM7kE7+SRxZ/32yGiifV6lU15EQU1LITcvA4684F4RHp3R5HSdH2+SV6Cuv1w3BaTWjRx/syUhQmgCR1/rlBtIZJWjfUUqtaE9KAXuMVBvbySdoHPGMytO4aTUsEm3BGUiiBtsNX6Yq/drv5PAOYv1vfQaX5hIFAngdMOxNtvaz0JAwaDbtBNd/nLnk0ooHjp274QzI48kKK6bf5YGztJ2g3wSfzy8qqt0tEnt3ypraBdnoR2r/TJFqkzuVVbAUm7w+lUNBIqsbdar27YtLewdgnT79cNpX4jUMQS6+kC75yo9FBSkggVi80jjXOAh27R6r4w6g7uBYwdkyuTtYXwK6Z6P44mtNLdhjQ7E45CqSNQmUN9azPiLAi0Uj5xlX+APpliWHXgK9HDX7PgJNcNDDKXYEBTxfTO89gtbqv8A31zK8UWSTRTmiAiE8jFpIx9aN7lwKs8/fEoGYen5xqZ7TerAccg4pCQQT3POYrpD2na1e/qMrq4vNg4HqXkZWBmUgAXYOWLkJXzj+AOg9V7QS7Gs1tZIvkiV3DeWfLLMeo49vkZhwSPHMyJfLUB065p+I6mH/hLaXydOkkZX1LKSxN82CBk/gBJrVmJ2l2J/iJofllIdJqVjM7QSNE54kVdw469MzEevjGY9VPGKjmkUHsrEA5z1rI0oqVgbLKfnHIqraeVPXMNNVKp/Efvmto/ENM8yB9M6FuCfMLoT7kcH8jjTxaUmlVtCJ9w9JKufY9v0zzUKg600aFmiwrPfKmhEe1NGrE8sXY0T9LwA0eiV96aPTof+2MDOk4TGH4XPLp9UJEdo1PDtt3IPr7fXOBEPjRkBBIMiMR7k2P5Z6vTqxplAVAe/APxmF45INR4vN5ZXZGoQUOjDn+v6Y648SG49bfXCDWFSGG0EG8RhiJI3KjfQdcbEMI6xBT85hfRpPF2B9VHMtJFk8V1EiKF3vur37X+mGaAGygse9UP7nEmULqjwwWhtZVJr5P1xBk+PiTS+IEWWWUbr+pPGZEqsEBKkD3zd/wARkM0Elgl1IJHI4OZUEgIKN6lPHOZ3Fk0op5wgI785afTmFgym4z0Pt8ZQdsqZiCazo18x+9d6yT0ONaePy4Cx6kZFk034cxBI58sVW7r+mbMT0OuYukUqB+eaSk7fbNx0h5GLD1VXxlZNOJCvroj8L9x8H3GAic3tohuwPfLPqNosA10NY1pRB/lF9umQsqafUSmVwoeiLGB0qKkhQEso/C4J6fTKeKzCNIFDA8sW47fXM9elnu4fTW6fh1njIB/zYwNTDYPmpYN9c8o6AIhrgj7jJdlbTr6lYlrruBjzrX+KWvTtqtMENzoQPY3xmbCoMzBSGAPUd8S08nk6YBLp+pB6Yx4eCkZB4IJzHXWr/j8WdOjSa6UKL9R7dBm7o9JDDpAF1UMpFudq0a+e+Cl8KLIX0rlp2tnIah8D64mqJHSAyvJR3DaQR9sz5S/Hlv16HTastZI3AjqABQ+cvqZm8kpGq7iaUj27nM6CVNGqnYXQoN+wUL/njsE+la5AhYmgCi2Ocxe8XTMRVIAoQcDow5v5woEYNFQT9MDJIEQf5DXq9hjA2KQAbDcg2ehyf5ZDWN/iBVCQECjuPPxmA97+O3SxnoPHnVo4gGBKuQcwpOXAoZ0562aPWJu4MiqGropy/lhqaitcrZ75RAXQWST7XX+xjCUQWkAC9geM439TyBA1ez0uj88hmPOK6nSyay5IkQSqb81uart84yixyzimLKRtI7HDLHGCoUkKOFoda9sz/kqeTJ8KfbqSkjHzR6CKsjv+Xzml57rMYmVjxYYLx98X1Po8QUl1ZxZWlrjrtOH8wvvMXC9LWjxmvP8A01qGmUgKq04pqY19cyotNLqXk1MO7zC52i9vprvx0+RjuonR4WhiO9m9LMRW33P5YWCLTAiSLdTgEFWJHHH2xf0yfEtBmI2sQCaYEmueMV3PKnlxv3LAdPk/bGJN7ev8A43qD1GdJpm4kAULzRayQfjj49s4ySOYRn4X1spojj37YPZJLKxZ0tRe2ww/TLzxPC4JKjjmh1wSBdMOo22ehus1i6Td2T5N3fvg/wBpZQoskjnrmhqLlj7sfYcj8umZ88KqxNHnrXBzpzZUizapSpZFHmFtw9vyOUWSU7nb01zfTAyqzRBUplU7gaAIPfpzg5Ek2iuVAsjr8Z08ZTBNVqhICqsWHHUVirSWSDhWRWN2PsKwRVQ/Jbj5zUmLg+k1jaY2fwN885sRxaWUK7xRyv1DEX+WefZAq2CCe3ODDOXWi3X+E1lx057z1XoZNkgcKI9o9JjIG0n2PHpzFgGol1sOmiP7O6Owjs/9O+Tz36YZZJpYtRIqss+mUb2Yjkdwff4xVvLm0zzTajdqNwURkfw++b5h31L8GeVI5tYmtT9ona1WUNdMO/8Av6YAxMNJKzTBWRwPIJILH3r4wypKPD0hWGOT9pfehU26leCKwRl05hSVt0mqMm5w59JXNua8rlZFddSZiI1px2+OfbBz/wDybWDhTzfYk1XzVY/op4pI5vORVWZiTGehvpX++cWMCecYIZC6G2HNmwMxvtvPQcT7pAyekm6JOWQXInQm7BHTKNonJJ8kg7bIqr+nv/XLRq0ErRum1FJKluvsOchBX37V8yg3eu+VduFoiuwuzkPcrxxKCS1kkc0O/wCmUn0e0K6vw71QU8X04xCrag+g9Ba2OcLpBUkC2fxc/wDvALHJZND8QViwpRz0wmoE2m2k7lK0FYc31+P0vLEx6aNqQlqNC8CsZUfOY0Gs1byRo2odkc0RQ5H5ZubkcCnG7uOmd51rlecXSxhlwSD5H54dAQeo/PKiasdAczvGZXOhaFG/HSsfj2zSb8PJ/lmL4zMkcQYUTfS8W+iT2y9PboqM3TtWDkg8gkjlDdfGCj1FyNuUCzxR6Y8siyJUlEdxmNdAYj6hVcZLsAPfrxg/KYSERsHX36YzpFjR6k5lHIH9sSmL6bTrGrzNuDdOFBonp1xXxRpPKj3baJr0gCvyxjVa+XShxEVO8epWUEYGRH1WmHmMFUC7PvktIyutAdTj8EdIBg9FBdO/HtjoCjp+eYAniDDNL/D+kiOqd5BudACt9vfEh9c1PAIxJrH/AHoUqnKd2B/tl5m03G6CS1KLOFRAD6/Ufbtl40VOgoZla7xuPQTzwvCzOhG0AgWCOvOem2cn1pazWLBEXfnaKAH6Zg6jTL5p1MSxmzukRl555vFNf4y2pAdU8uNeiA3d9SSepyV8XVxH+8BY8fIGefrudVZDyyoQNrpR7MOPzHOE3rXDCviX++YY8QtiUHlgnhV6DCf8QJJUuQa7qDmNaxus8SwkTJtRhRPncn4Ff0zQ06t+yiWcrGu2goHSugzy2ln076hFmIYk8cCr+R3GazeKK+gMTttVGtWJ7ex96OXUsKeMaeDUPDGm4GSQt6R04NnPLS7odRItglXINCgec9BNq11DhNC53q/pI4a+aIB65jS6DXB2Muk1AYmzcbf2zM22spi1IZdjUQeCDnfsru4EHqv+G+f1xZ4mjNSKyH/uFfzwkMp6buR85cxrd+iR6aQz+VLG6FfxBhRH55bXzceSn3xs+JNqCv7YWehtEigBwP65lvRkJBJF8buv3x9W+oJp9XLANp9S9r7ZoQ+KowAKkXxmcKI9gcqYlJ9jlSdWNiTxONQQW9Q5AI5wY8ankkHpASvUasn6e2ICMewy+0AYXytaelYxu6RuJFu6HIxfxebfOhHHoqvY3jHgyq7MSQe9exxHxEF9WxvjcVH2yX46/m5pPMjAQc8WCKrBiLbG1n1LzXxlVJVqBNVzhVYNpXJHNjnMfHeX2PonUx+WYwRusm8d0A8xeGvc9A185l6eEs4KtwCLIzZ0iHTonPAN9OmZ69Hd9NNI0iingKeVIRzJVE8dcHptKsGnKs3nt13VRB69MZdw5RyilVNXR4B7/nlpZQA6Jwyr6h2++eO92PBrH1yaZpGKtT/xLu9J9uMt4XMN9BIoq9R2myfiq4y2u06SQtKm0mNb37RYFc/T64npp1WEygkmqCAcvneXeTW5qdSse1DtZSRUankZCMWdIgTRuivISu3PXAxQagosuscD+ECxtr36dbx+FUjURIymhwbo5yt5i6zvHwo00AHVWI/TMKQESqeM2/HbWCFAAAGPT6ZjSEF1rPR+f/RqPW1f40DOO4v64YKJPwOo+2LWnl0zruq2YmxhN0YT0WpHJIND6Z5ayuYY7G2gVPrvvkgAjaWFVxQ4+2DJJXaqAn65VZNi+WWGRAptMk0sYLBFjs2F/ri0gfRP5iyrLC53E3XwDWaQ1FKqxiwODYxHX7Ujkd/JkRvSEK1yfnvmubfis7VvKdzxQAwglWBO6z1JNf8ArARaiaEMI5ihcAbF4Av463hfLbR7hBuaJOdytyp9wv8AQ4OZU1WuRooSPNslm5W6/FfXO8GnLpQkhdVJs7eXqr9v99c7ZqIVWNkJDkjl6Ivj5OEQzqztNPEosUob+eKz+WQKlj8wdNvbvwM5ziteJWfUMZPLi9Pal6gdgTlPOuORyys4PA6A+/Pv7YJw7FjYI7bzecIropKin+Jev3zpOGfFaLVM4IT8N2eeecXn1IZmJu755o5cQBA23UhifxDyyMH5CrVSC/kAZucHijz9xIVgvODMjMab8+uF2RxrZIJ+2cX3ekLY+ubkXAdtG+fvlWWuK5HGMbSRwgNfNYM12UA5VwHYookdfbOEVgV6fk4UhqJU2O/bIcMVNkkHKhbZt1u3WtJsLDzGXuOx4+2E2wr4dOyw7t022OViAQPpgmaQaVC01xzNTL1I29P0yJxpl1P/AC5kaEVywpj71/rm4yJL+zyNANFG8Mmw7yz9W9wfpeRMJhoA/lxRwTvYC/isD+XGEnkgdtRHodOfJeMEl+WTabJxWREZIxpxI7qlycWAfj4yg8uo1ccwjlVUNA7do6YfTyRjVr51AbfxDjE2eFpCELyNYIkc81XTDllUoxIFdTnOx05OGNv27qzxgVGwIGwHkn68VeCliXzZmNuWYC2q7GW9AQsDfcbcC77JNPHfLNz2/wB85mLXSIqsHLhZEFAE9RR/0x0PDvEsU5laui/h/LtgNqbm3Feg6n65QCODd5bqobrTVeKs9GJ5trxtYJBuq5J6bj84PxDUR/s0gBZzIgtj04NfniLu0k9xSc9ypyuoklcCJiGsijXN5ZEtH0b7ZYz7NnoAARnmYm2qffPQ6R/M06OepF514/05d/7MBAB+Eflk+UpHAFYRBaDk5wUhu+dMY0EwL7C8yvGUHkcf5hm4y0OmYnjbHYiqCTZP6ZOvUJ7rFVbZh84wJSiUp2g8HBIKlb7YVkDZj+On9Qsp210ylu0q0StGwchvS1cVl0JLA9azM+tX4vJEHhls8hSw+SMBvB08dkUBXXGnkhCMGcAlSKAs4lp4g55GW1g1FIWT8AAU7evXDqeOgAxe9iKnI+uSoYfhJGXNiaZzop5dLqY54TTob+vuD9cW89lNFQfpljPwPQcmVXqZ/H9MNKG0zhp3HEZHKH5/3znnJ0WZnlmtpG5LE9TgFlPmBlTp7nJ1ErtCVAosf4cvVt+poMjHYFoUTycERd5xUqi2QTZ75xPGcnTn4kWOmWEhZaI3AdPcZcDk8dMrGAQca1jlseoEgj9Ms5LRW7M1DgXec34Tz1zm/Ce3FZFbHhUIXxLSuNp2yCyDdkqc9j5p988V4QZD4hotv4QSxr6EHPVNLnb8bkccHdwetHPJf4jfztVtVQscR2jitzHkn8s9A0hPAyn7OkhBdQxHSxeb6tvpqTHiHV0iV2UgOTtvoa74E+2bf+KyBrNPGP4Yrr6n/TMI2COTnLMLRQLW/wAxnBul9Rk3RsdDg2I8yqrCDq19Ocku2030GCHGXYjYbJwqIyGWiOQOMktZN2e93khQWVV3Fbo2OmTIAL7FTRzNrv8AnPWuKPQIBFiib65yllQpYK3fGMOxAs/hwcYoOhujySBmddZ9TppCjOboBbr3PbNyMxTOkcxZUbgnp2zz6rT7it7T0OO6DUsdRucK4/yt0ydzZ6TqWyvRQTMmkS9wDkUoG7d2wcmpkm07I0YYDcpI6mvkZnanWtW2j5d2ijoR3745HqCy/u2AWQcCj1+T2/XPHfzs9vA6Yh5EhG46diCwezYFGj3I6d859VHp9aZQAbIFoLFV2vtgRqPJmeRkoWFoN0PcV84JNSs0x2m5WNAmwPpmrxRpCQF1D1sX1HjqT0zQjt0G87mb0qxQrf1zI0uj8xgSTwaJLcg+3XNGKKU6Rg6kRq3w3Hf3zj3znwZ/jzUsNta7iAAOnGYjsS42gn24zb8emSWCEIGBEl+oVY2nMcG5F4z2fj/0dJ8enCwqoCDaR1J5r3yC26VQFYDsdvAysm5IAsgkjUMKPHI9hjasAscINbhalubrv855bWNLiWMMF9a3zyDfHe8vHJFGSoUyPZ5I6ZZtNGpYIDz33URfv74MQOIQ0aLqGP4i1c8ZPKLqsUrqG/dgq7EDcaGLNOvnPIeQvpjQ926WP5fnhnkChmjbctbW49QOZFsqwKLeZrpR2Ncn6XX5524m+1jSggVV3GVldiANpu/ivjEp9EzPJ+zSvCqk36bjF9eR3PxxmkmldmVtRJ5sqLwr1sX346/mcHHDKGbygCklFV/Efqe32y7nxTKwwyWWUEA91v8AngZUij9UXDdBtUA/nmkSr8LKCv8ACSBznGEqqkSMrdQBGOBnXXfGN+zyzjcVAFd1AyBoAFtdz/AAH65ru5T1BFZf8zmyPsBkF2d6AB9r4y6mMCWJo7/cE/8AkwJyg0olhMtbOtXXNZ6FVeQhWaH1Gut8Zd4dKQBqHiNc81l1MeTEShvS4bvwP6ZBhA5AI+SM9Gum0KyiWFY66+tufyxuSPSOn/xn4AvHkni8f5cpDbRuAFnjO8iZgNpFjoQLrPWtFHsqPTSBT1KpV5nzacSkLGjrxQDWK++XyPFjeRJzuRSw78KPrlGhVa3tGeOgYHNk+BNILeiOvHb9cofBSbZJEjCnk0OMeSeLzOyaSSeRIkjJVY2Tv6qHH6YXTzRxaXU6LWbl2m1CLyX+T8cYDURgzSFGPmRs5ck0OG4rKFApkjcO+o3ALtYEc8n6nnO0cxUfTPBp4gjQTbiJZy3BFdP5YOE6hYtTJFMqp+FyCBu+mG86RI49BqQEijk3PS+oXyefv2xR104W1dmfeeKr0++EEYSppYTIiiIklXHX6HJYo2nYEmlU0Rz9PtlSoleR9OpWKKn2u11ldZB+zSRrZ3tGGcX0J5r+WZsalwBSUNoxU/ByZZHmYNI24gVlc7Kyih7DOoewyc7AZ04MaX3PbDRRNLLHJtO0SVf0F/0xON23KooCwM9I+lWGBSUAYGgRk/rf8ZMuleNw0YJBPTNrSIY9KoN3twTKFCnGQaiOdJMrnbpyLhBl37Hj8spH+Bfp75ZjR4sffOjCTWzivyrPN+MmijVYBIz0W60N3YGYHjMZOi83sJgv/wDSTkvtYw9zBiwJBOW/aJR/F+mVOVOcr6aEaV26t+mVNnqScgHk52RUgVmjBNHDFF5cAMij1FgeT710++Z68uo68jPSNooVYhrVe4B65Lca5mstm3tu2hSe3thY47U4srgnjoemOwEGNs6xzv0pKtMD85fzN4AKAACuMmYXxgtOvXqecqDxpYPpGWGhl1W4QtGrINx3sFsfHvh4gNprjASCUsJIoy5jN8C6P0ydX0cz2z5ozHQYhiebXkH6HK4zrZZpnVpy+7b/ABe2LHpnF3g5AvvlYCfVwDlhwTYusHB/FxeZaXPUDjnIcek++S34h73nSdDkUfwnVLotaJ51YoFIFckE12zVk/xLpwSBBKfrQ/rnnXJBIP54I9eM6yuL0X/4n2t6dECPmT/TLJ/izmn0df8AjJ/pnnD2yp65fKmn/FfEP+Ja0z7NgChQO9D/AN4keTXfIXvk9HvIg0frT5HXBycFT3vLqdrWODg5G3cYUYAVkN0+MiM2uSe+FdpGvVKSeBZ6/GMauQO1KAF6/XKaZFSUm2ERUjcR1OWmARQKvobzF+vR+X/RVKAsg2B098Po2LbjJyFr09sA3JNUR2y0MhiDMBzdEHJfjpPo7xhdR6AVtNwzowWhLbSrqSD88ZOmk/FJLXJ4P9Ppl45g0yhhUYslQevGRugI5kpLUu5Fc1X9sPFqp4leOGYoF9RU1079f/eIAmjuU7fbrWUmFPdAL/29suPnHpZVa2FB29X4vzwEc5Et8m+SLr+WEhlfUQLDuUezyEAccdcWO6GZkLpfQ7DuBH1xOcR6Dw/UoujCvtez+Hfy3x7jDyeIETBEEUA3AkcnZfuffMSHUNBH6aXeATto2R0v75bcgRD5m9m9R28gE/Xv75yv5xMavjGt81YkIDFSf3gBG76WBmfHTOpOLanVtLHF5khdk3AEtZq/0ysc43LZoXnWTOcbnx66CaWelZC238QBsH7HJhMSuDEgjlbjywpNH49sz1kl8mOJX3Itqnl+o8fJ7Y20gcESidZV/wC0nmv83+mePrhmu/Z9QJTViEEsS5HDD49s6XVPCqyeam0DhVf1E/zw3nrzJp5tiOtF2RiQ2JajwvVM7CaWA7ksKeGf/u4/leTnjf8AsCTySaiN5iTDKPwuEIBPt74HwtpfPf8Aa4TEfLAXdwa7H4/0xOKUaXTTRS+SXU2Wb1Ee1EcA5B1jRzpUzybzRVDZc9uTnWfnZzZFjekdHSOZmRGuldyOPjjvg9RA00cTxbg0anhTt79cTRpogGbToACbY11vsD3xzT+Kh9yRs+1V5DEAqfYZws65+JrTYDYeSUJ6Bbv+2Dkk2kMOAtcXWcGLjcNOxPcqbrLmIyi5UoDp6umep68QdTK6inEY7irwEw3C3d+t/ir/AGMaaBdoO3dt4/FgfIdncUoVua29MoVTSpLuLAq3c2ef1y50enRlDREjqSWPHzWNeW4YHzStgDkDnLhJAwMjgEdO1fXCE08Oj5YBgL7DGVqMUNwHSyeuMfvt1+a9ex6DJDTCtzhh8gZNUDcSwCsST2vCNGwjYEkk/wDdhyzEdAD8GsFICa3i9pulb+eBQRqLBbmrAqsG2njY2y/TaO2MDeSNqba6cZRkG4BuBd8HrgeA8chjg8S1yPGwZpAYiePazi23UStBqECxDcsSODXI75rf4p3x+OK4TzFeIbVbm7sHj8sxgpG7UQL+4icUJTfJ+O+ejn489+moYNUfENQ0eoieSFSzyueGFc4gyuumUlECOeG/i47YT9nbyo9RJsWKSSuOSOeaGCn8lZR5Du1MaL/XjNMmoRDP4jCEiEC7kBQk+o7hkeONu8Z1R/yvt/LjCqSdbFPNqI3mWZAVUdRYNjEdbJ52tnk/zyMfzJOT+r/Ac7OzsI7Ozs7AlGKsGHUc57DxC9sN9wWGeO9/pnsddIZP2ckVWnU+3Uf6Yk/5Rd9UCQfuVP0y/wD8Q5yrD/lx8DIJ9KD3Izq5tFa2C84SWfUDtypPpA/rkLR65UEIWrGYXjHGikBH/wAinr9c2o+CR2zG8cH/ACYNX6x/M5SMA9MqRlu2Qc5dfW4gHnJyv8WWzKtDwvQftL+a8gVEYCqsk9fyzY14MWkkk8y2Ir7njKeB6dG0KlXIZ2Yt3+P5ZbxfTn9n3QD90jAyFjz7Cs527XXmZGGD6qrpxj+m5Rl9xmeoIJu/vj2nNkUdrD9c7T45dfS8jkm7rKaZuBeW1K7Jn49JNjBAFWIGaZz01YPw/XCaNWXTsboOSa964OC0p3RfNY1pTcLKKtXrrzR5/vmP0vpv857ZPiQrU0f8gxP2xrxEudW+8ixxx/v5xX+L7jOcdKMTQHXnKaflmr65c3sPUYPT8OT8ZP4v9E6sPjKueO2SOGP5ZBrvgRMFHIoVgDyTh5FUtuYHAHgms3HOoPQZMqbVQ+4yByR7Y5rlgTTaaNCDKBbV2yoUXgZLjKjLuOMIsotAcqUJRm4oEdstG1AjLbv+WYEAknrhQ0NYaM01jg3gFw+nYeYATQPF4D76x5tH5YRCQ9l69R/pisyuEDNVnrhBDMmmj1Hl0hYqG9yMsdsyqsZG9hXOc3r/ACn/AAKoyhySa9ssxY3XK9T9cq0TKea9vfCacFlNdVsV73lan0WALJAUZwDu9IwjEEpFtrk0/vi0YkVxtHJw8iMrordC18G+uZ/rZGLUSK+/0liO62D9sv58jm1AB77BQ4zRj8NOj1YE+n85WFRCT0gn5wuo8P1aljDp0VS1hYmDV/L+Wa2Pn+2OWWyCtA8n/wBZysu4buBjj6WbdtaOQHt6LOLjSBpAgYijT8fhy+kEiiieMskyh/8AJ0Jwku+Qgu++qEYv0j3GUHhrW26QBFurWmavYHCanw0KI20is6EhSxYX9T7fGQJSqVoMtdeffIVeQe14SWEqu5GYruK8g9v0ODVgAardlG8xjUK2hDgE2l81Ro9/fLnxPVeHuhLsjr1JXnn3H98FpvGf2aCNE8Pi2Ifxq1t9cXjn0x3zTJN5pe76k382eM55/tMPt4sZEjaF0AH/AFmLbWlbuTfGQPEpA8cmnlXTyqStKDyvyf6Znakw6vUlo54IxtAqS0qvr365Men1ITaFiZR6g28MAPfri8xcarjT+HQxzPr49TJI/rVVVnPuQPb3y02tRJI0mi1RBO6ORYwAF7kD3H3xUzafTQsj6cRyPwQgLFj/AJr/AKZ27zW26vUTx6ZV3RbwNx96J4A6ZCwaLWvBrXk0c+q1SkWwnXk/F9vthrgmZXn0yQNH6lffw4vuPf8AtiDQ6eGIVNOspbgMdtD3J+ffKbZImp0XzHA3eoURd0T85nqamPeeWIV2kv27XnTALEd5YCuaWxispkYi2ZQevF5BZto2EsL5qjeR61pXEaKzRseb2haIGTE9ECjTcKVN19cqu0OrLt9PAHTrlY4Yo6EYFD5NZQYsCKRufYjkZWO2qyOOD8nJlYIHKoTx0Brn4wGmleZj/wAlNp1IsNIy2foB0/PCDpctBdjAcbrsg5bydtgyFgOau+frnKqmyvvyLonOj1EUv4HVq67WuvrhU+WuyixI+TQzoURFAQkACqBoAZYNvZhyCM4XHYVSOLsDj8sglgXAG8he+TtUdySBXIrOUjZ0JPzwckAkVtwPO/4vnEWm08cMIaeV6jkABKV1r5N55CCFJNUscqMi0QfVXqHU2f6Z6r/GcY8nSbmAbcwUk7Qp4IP6Z5GS6CahnNJcYFG7N534+OHf1CRKF3h43ZZNoj7v8/TJV3R9Q0SoUIIbjgA+2Xjhdj5ccZWaEM7ktXAwI8qZizP5RZwKA4ruc6MOYxokRjVg4Hq3dCexGBw+oleZkDNuVPQrVVgZJ0p22GB+2S3FktL5PXLMm3qRmn/wDUro01LzaeNXUNTMQRfS+MaZWTnYfXaV9FqWgkosADY+RgVBY4RXsfpnrJYhGoAZmqJfxEn+G8T/AMJoh18wkWOhHuDut7Tfb/fbNTVNvmlY9yf7Zeb/AMjqZzoB/wCh9sGgt48Kf+iPpgtObnQe2dGGiciiOR27ZxNNkRvbHNIlD6jmN483/KoncyE/YA5sgU2YPjpLTInZd326YIxj0yD0xvX6E6MQkzRSiVN4MRsVddcTzjbrpmK98sM5yC3p6AAZwyD0HgLx/sciMRYe6I7EDH5I90e19rRtR9vv9cW/wmWeLVRBL5Vjz9v6ZtSQLC3qeubULVj55zl1crtz8eb8S0yQMkkbHax2hTyQevXF0faBXGbXjuijGiWYaiz5nAarN+1Zghkqmaz8HO/5++XH9PVGZFmWVmLAom4UOvveK2N4IOaCQN/wTWamMMxBEZrnavBN/nmUGoLdHjL/AFP5jR05dTdKV9rzZgVTpo2XYAw6leh9jnno5lC8Mq/+RrNrw+MnRI29ZN5LfuzyO1fX4zP6f9WuPrF1z+brJ3u7c/px/TFzwRnqG8PhmFS6dS/+eyp/PMbxTww6FVcyBg7UF7jOUrrYUfhOpo4OL8ftl5GU97+BzjR8NmhhGoZ4mAAJVDZUfOE/pZhZ+Mg0DfGXaRVBI59sf8F0I18pAieZwLEK0D9TfbEi24tpPDY5TUzuDyaU1/MZmeI6Y6fUttRljY2m72z1Gs0EunnrWQ0GFhWNbvuMSVFEcAYfvQPX3F/F4lSzXm1DOaQFj8C8s0Eyk7onH/2nPW6lKhVhQrvXTLrEBx2zXkx4vHxIXlVBVsa5NDGdTA0LBXrn2N5vajSxCfeI13V16ZmeK/jTiqBHTG7VzIzNtD5w8mllXRLMVUIaIN8m8oHG1uLIHGbmq04TwxtPHMJU8sOnPUdeMtSTXnMupohvbnINdb4zhXTqMqNoadwUBCPpwL22SRXuKyINEs7AwrMoLkKxAqvp1/PGNDI76CMhN7bbI9/7HCkRNIWdQjEbQ19vY5ydZs+MzU6F4kDKyupvcR1U30OAgbyyRtsk8Z6DUBZEdERSCKBHP6e+Y+ni/wCZUNYpua6jErctChfZMSeATz8Y7GnmMhBqPcGYn2B57YKWMDWyhbIDcX1zSgjWONkkjLVybBIH04xW/NAYF1aBAykk21hR/T74rOutcgeV5SsaJViPyOMSInoUAC/TScWO3GEEm5gisiKtD7+5F9cjipDo5BqVMHiUMMjHaqSScv8ATnGvE1TTKE8pYqIs3X34FHnM/UeEAhnLq+48mNf6ZTUSPrpBE8TQxCgJZWokjj6f764ZsBnh0sibE1JWQvuIkXp740mlePbLphK5FUDIAr/rwOcX/wCFj1COaJ3Xqt0cb0Muj0i/tOuAlKDYiRGyPg/llv8A4niH5eslRUm0aTMttUoHQe1Hnjv/ADymt1amIo2hChaCloqCe45H5HCa/wAY/bCF0ytBEOqA0Sfcnvi2l1RXU/8ANSSMiqSQ1sRXteC8wtpWimbYyRH2DMPvXzhdYmjhVE07MHFBuaI9+vXNnR/4k0sLts8OSJet2Cx/TJk8R/4uZCun9US1xtJKnqAT75ff+jxmMD9lBkYJrIyp/wA62ScMPDkjAkj1Cnj1sYiqr783z1zW0R8F1EiQB9ToJ19K+YRyfr0s/PJyut8KOi1scMWpLbxu3bape9/7rGniypopozG3nOEe9hWyeOvOSNXrdLW3UEIOR5yij9bGa03hytGWTUK//wCmkzBRZ+a6/wC7yzw6ajDJE5lZDXnVx2NX17ZnUssZR8T1AnMi+VJuABOwDj6dsaCeJ+IaZdWmjjkShQVqZ/kDLx+GadXR9UukjjA/GjcSfRefzx3TzTTRmLw6ZAYj/wBO+3YjLkXmf7ejnkWBQo2g3wpNYIO25l2gHsav88ruZgCV46g+355BmYLzSn4PXOWO658wi9sbMOpZa/TF5dUyf9KB3WzuKUCg/nk+ZI0ZFlL4BJPP9soqyIx8uE2epDVlwXTVNYBBQk8FvVY98u8xs7mcMvICnqMqIgPxjn2yAzG1As30euMBgOsiqdo45o/TBRtpUfauy25Fcg/OdZCjzNwvse35Zx04VTSWeoBFVgMCRfLLAFvoMkM+21i69zgIpSAY2WRSBYpLU/fIMg3AAuzf9pyYGVLEeuhftlgKBB3cnrg4l9Vs7bR/nOXBcncrWDyKOB5z/GhIi0qBfMa2pa6WKs/nnkBumRYpJFj8mlAI55NH8uuen8a1A12pbyxxGChsjt1w8Plwf4K9I9WpsX8sf7Z156yOfXO15OTdFyyM7u5YSbuJE6V96wTuHkYuEUORYUcqPjPUf4f08T+I/tEwUppUsbjQBPT+uP8Aimq8N10nkzSxLDGA7MSPUT2vNzrbjF4x4l3kWAJz5BclCR1o4RZ1faiKxYmgK6nPQ+KaLwPUQvL4ZKEeHTPI8avvQnoOT3zz3hZWPxKB5EaRI33lVqzX+tZb7SWwWHwvUy6vy5kaEXyWH6Z7XwHRnQiaGTVNOjUY1kPK11r46Z5LUa/WGSRjHQa9pXkrfT64xpv8U6mCJY5tMkjr+FySp/KsmbDcugf4u/8A4g1HN0E732xDSwbo/MNUTXzltUNTrpZtbItB3Fl2rkjirxiCNoVjIYMF52MARY69s1zZz9Z6l6+PYf4dg0em8NVY2ieS/wB8y8nf7H6Zn+Ky6GB9SF1JaYWREq3yeavMhvEdTOzbZkSzZWFKODMd8kk31JOY9y66esxpA3AKFisppBeqHwMzJIZVIMLGvqRl/D9ekU7/ALTIfZaW/wCWdZ05XlvSDavHPOCiPqPGLajxKvTFET/3MaH5ZnQ+MhGJmisXwY+P0Oa8oz416CjdccZ5jxt2bxB0UmkFEfPXNuPxGEjcVkv6DMbXIJdXLMG272sA/TJ11MXmXWYx6dcjDzRN1LA17YvV9Mw1XHOGSAaJo0Oud9sBzw7XT6KRnhcDcKIIsHHJPGtbPatKVW/4QOf0xDSQtK21FLuTQVTjjeF69LL6OUD4F1+RzNxqaDPLLNRkkZwORZusFu38MAT39N/1wrRSpy8MqiupQ/2wcaDngDNTrImbVklMalUZgp/EoJUH9cAoK30onpjWySUFgpKj08L9/wCuUmikhj8xkcLdAlSBl8tTxxHoPFEfbN/wSaVvDDGspZUc7U21Vex47Z56KTcFUgA+4HXNRdHqo9LEdNIyvISWQPt+nH0yddbMa55/rVl1cenUNMWhPa+d30GYniniEmr9PIhFVu62MWleZ3uYsW7ljZxedjQHS8xOWr0LGwChSPTu3GuCfi8ck8RJ0bQLAigqVBLbiP8AXM3TCR3EcalmPQAWcPPpdTBCzzQsoBqyO+WxJVVAKci82fCo5IdMHinljZrAAI6fzzBjkNgk2OhFZ6jRQoumi8iQyxn1Ak5OvS8+6MN7tteefUn8Q8wj0e9EYGUW0Zog9wTjO1txIJXjjm7Od5LySLvXbXc98xPrd+LaqP8A5dAe565aNTtjsUaF4zrU2QRvuKqvDGrrM+PxTTtqQiuKuhmv6x/F51I1LqZBYoqh7j3HOZPjSNcbsgVTY9OepfSR60qY2TzCKo9/vmF4xpzFo5GMZDR8glrv4x/V+x5vyd10Sc1vB4ZTppCQWiVq/Tmsy1kcKx4urA656jRyLp9BGYmVYVRbYmiSeT9bzXXxnn3XkjtDkURRrnGNNFG80Yk/AzUecX1LF9RI4umYkce5yI5iPkjkZpn+vULEikoq7to/h44yoCRMwXzAH4th/fCTuIYT52oV9q/wgUT8GsSOthUblcim/hUnj75zsrrsNSSJp4RLJKRR4C0D9ueuK6OaCTXuwf07i3rFGvc4q2o05vyp5I6JIDDj4oYKFTqpPOeWFGHG1+/yRjx9E6yntOy6nUM6OrFn6A1mmzGNiiuSUIrbmDMBHLYMSP8AwmE2D9R75vJopkibygWV1BJI5JA7/wBxksXdduRyC4ViPZuvvlS8ZkpA5PTao5+2U2CIgeVQ7HoRhl2ohCalkbqRQth7dL/LIByodNUTRahLB6n8P175RQ4iZ2csByQ3HT64UqhO4NterbceaPTrkSFl68/5ebH6YC7RM7LJ5qox5sGy317ZSTRxTx3IpFEsAtAnt84Z72NcrxBqsKoY/bCL6I6kAZf8zUOPp/rlC0Hh2k9SNvL9lZiCv5HLf8KPFMHDghvVdf1vNBtKohV4xu8wWwTgfn1vB+Vpxt8u1b3Y5NpkZ66KZJFEeiKxr3Yg2fvnDwzywWl07sevmKao/bNDcJG9aghbA3Pu3D6YEIsu2GPVshsKAXpD7d/tl0xnzaKeQKDt2qNqBgA3398tDDq0TY0hjqtvFih+uac2nl0km51ZmFMCK/Tn++LSo00+6WaZeL27q59uRjUwBonnAhmmNXfqHFfP98qkeohtTKODwh9Y+3+lY2JYPJeo2coLYoQSfjBzbVYMisE29qAHHfpjTGeNG6Nt3xoeyFqOQJZdHMkql43U/iqqPtmmAkoUoOdvY7t3yTeWKXEypCQLAcWPV+fGXUx6GQwTIVkjjkQ9QRwcNGHMnG0KP4dtYcsit0UZBK7LRQwvoTnF1D2llIYA+2zrlBA8Yu2r+Lf+LLNMyE7tq0LBs5Zmd2WwautwOACUqW/c3IRzXW8h9S4PMZXp0Wv0xmUbIlEbBW3db6/plHnKtZVit9R0r3yhN4ZdQ7by5VuOWqh/TCQ6VdKvlwmaS+KaUtX5nGxOGjYlGAvjca65yzK5PBI/7hVfnlCRVYpv3rSsshChFUkD5PsMdihHIVQP0y4XiiTwOFQ9sAEcMESNCDydzHn9Mgu0YZT5gaunAvE9V4lpvDwgPmOzCwtVWT4lpdVqU8uLVRwRAWysCCf/ALvbPPavQJpz5Y1MUr9CEJpfvmpNZtTJHFppi+oUMHtqR+/Xk/fFJtdLPooPDgRsRy1BaPfr+eUOn1A9IlB9rNk4FoZ4phPIAx6GuDm8Z1IjMUwBDKrcc8j88pqNPFKQd7Ifb3wrG1YLCV3Dg3zgSDtDMSWXpljNU8qGCEEr5hZqIPFj6414do/2os8aCN41qtu0MSeBea2l8E0WqgiM2pIarO1wOTnaqdfB5YotKE1Dbix39AKoDjLqYz9Vp9RopBHqFRXIv0vu/PALKoIMgFduMa1eq1HiEgaYx70FAKKoe2JNp2kJXabvpVZIpjW6Qa6GN4F3yD08Y54T4O8u6DWebC6AeX09Q9vk4hpVn0T+bEynnlW6Zor4p4hqJPLh0oL/AAt4pI2IvBPDoGFq0rn/ADCx+Q4y3/AfDm6ecD7K+Y2v8Q1jsYBen2n1hJCxZu/qxBJtSjrIkkjEc1I5YH6i8zla2NbxrweDSaCTVaeaQbF/C3q3Htnjo6aWNbCgsASeg565q659bqmMskryO3ua/IdMQTRysOUIa+p6DN8+p7Y6++mrNHok0OodvEo5Jth8uNFIs/frnny1luOPjNU6Ujqb+2QdCjp1Ck/niekvsPwsxzzrDPqWhDkBX27gG6Uc1Nd4LqtIWaSMvEv/AMqsK/LqMzk8OKAkvQPHTNttbq5otkk7FOlFR/bJf/Fn/rz+oh9B5/TFfLo1z+Wb0kMbAqy3ibeHoDSyP/48ZqVLCO1jpSixC927eOpHt9MAAwYBgRm5HAFQKvYZU6YEkFA99mxpgfg+vi0cpV49yOQSwFsn9xnrI20er0/o1UZ77w9Z5JtDFfETL9G4y2zywALYDpuF1mbJWubYd8T8UlSQxaaVvLFq0hN7vkZmxvo6CmdV7fg6YXf2Kj8shkB5Kj6qBiei210Wtk0ktaWVXj6/h4Jyup8R1WoRElZCEN8LV/XKGFetZQ7ASLF5U9hKqNINwMfPO0Xea0njGi/ZlhQNYIO8izxmejyRt5sfBHQ1edGw1EoExILGt22+fnF9kufA9TIJZ5HWqZieB74BkLG7xybSPEhfcrKvUqOPzynkkLe0qT05Bv6YSwBSU/CNrD+JbB/PLKodgJGbZd9by+xjYAs/lhBpp6P7lz8+2UwBo4w9xEkXxuGaPhmslSoBHSsxPDEAcYuNHLV0PpfOMLBJp4X3aWQyno/UKP55Ks9NHVeJxaNQquXk9umZb+KappWdWUA9FNkDFztZqJAI7DjJ8sdrySSLbabbxrWzQmCYxmMijtBB/nmeyBjdAEc3eF2VY75UrQ+cqGIfEdVEB5cqiu5F/wBcBqZp9WwfUTM7joegH2ytGx0B/POKOu3cjDd04rKAhHBsgEY088kmkigJtEFf2yDGyABlIPzkdDgkwPb2Jr65bTaSPVahYiyxbj+I8AZIAJA5JPbDppJSaWFya9uP7ZDF9R4RHpomki1kbheSpIBP0xTk97zY0fgskoV5/wB0hvgD1YvrvC5dOS6qTGD6SOePmsmr4s6h0Zf0vIMQvpWGAAvntkte4MQbqjfOVAoqDWOR/wBuOaSeUTxossoBPTcRx3wKKpcqD6j2xjTs8Mo8tFaQ8AMt4qxumRJbqEhuga+o++SULcXfuCt3xgoV3abdqU8pnNEA/FfbIj08kZJGplA4tQRV/H/vObayx+ZFs8uNmJJLVRH+/bAXGshDxBUqzSk/asfbePWXJNcl1v8A1ykCqXeRb3A/xNYN/XAoHhoFfLHfaTR+uBjgj1DbajOzkc/hwyadlt0hBZqtaB4+uV8s/tFpFKOx8thx9ebwqywTzQLHE8I8ttx3naSPa/8A1gI5poGKhVZupVeaHf8A94XUeExylpmWaMuKan27vqMGvhssTIqWUjFWSOcvpFZJ5TIP3Y8sD8T0prrlJDp5V2yIswbr6f7YU6R63lYyx4/FyB9MI2k8whWcDuGs8fHPQZAum2EMkEbowSvU5JHP8INhcHMwk2y6kuxUfikBO0fbpjLaOZGbdqogoFG0s/nkPF5a3vMpP4T1wIRdKqKkSSbQP4RX6Z2nmhjD7Jj5iqPRLZB+Lur9r65VlYgWxDA8jpR9v/WGlh1KaYtLGxRwKIFMfn6YELNcZlECKQet1Y73gp3nNH91sJNqwNfH3yqRM42btpXkA0b+SM5Gn/8AgeIofSQykBh/fA9FJJqAFfygw4tUFN+Z4wwlsgOptRwT/XBl1LLGA7G/SQSD9zlau0TzIQt2FAN/f+2YbMSsCB5d1/lJr9cossSk3tFd764r+9lj8yKFwGTaYnIsn5yf2aTaqgKoUcixyPb2vAZaVFLCSVKqxuNAe14u+u0yB9+oiQDqvUc+x9vnB6nSCVNsipKpHYUf9Dij+D6cxs2xlo0SHs/XnLMSmJfFvDmnW5/So9LKDV/NdhhU8Z0Mu8+f+EVewkN+mZcnggG0xiRxdFuMofBpSteaqHmht6/Wjmsie2hJ43pg4ELyOoFUo5+BZ/nmdqPE9TIKRjEr9FjNFfqcr/wLVWTp5N6ILsdV97H1yqaHUI1LA77epdeCe/1GWYz7DeVmUCR3fjq0lk/HODd05CsB9yax2Pw3WsxUaYj/AMyAPvjel8FiVy008RUH/pp/fLsTKxtkskn7tCxAA9HJwk2geIq7KwBPU/1z1IeKFPLWJVjPdRX65b9qhEghJj3n8KFrJzPk14vHeX1u797oXkGAbavdfxeet1GjjnsDTotptEm0WpPx7Znv4JL0j1ETG/plnSeLAOlQD0l1F/h3HLogTpVEfxcnN4eBO4DSTJQ49Nmsag8I0IiAkDuett6f5Y8oeNeZtASaFntWEX1C1pm/7ec9T/w3QRtuMKtXuN1fnjEahLRERRxaqBk8jxeRj0s0rWkMpAFEhTjmm182m0xghWNGu91cn656R5Qp/eE9egxGfw3QyPu8ra5/EI24vHlv1fF5id38zziu4sSWb5ORSn2snNDWeHT6clog00fX0iyB7YvHodTM48nTv8llofrmtjOAIhLGyNo68ZYpzwwrNXT/AOHdRIw86ZY07heT/bHE/wAOaWM+uSVr92qvyyeUPGvO+SB6uSMMulmeHzY4Sy3QKi89EnhGhj/+Hd/5MTjsUaQgLFGqJ7KMz5teLxjpLFYMdOexBGURJTZkACnihnrvEtGusQAcOh4ar+2Z/wDwOaz+8jH1vLOk8WDGjbzuJNnjvf2w37OT+GBiT/2G89NofDU0VsSHkPFkVX0xksACbvF6WcvKQeH6l+I4HPbc3A/XNPSeGaiEFZfJMTm2V13E/fNi7+Cebyu2+ASGB6HM3q1Zyzp/B9NIhBTy66Ojf0N4pJ/h2JgT+1SV2LKD/bNhkIHFV198FLJ6trhgtcHtjauR5ufwXVRSEx1Iv+ZT/TFG0moX/wCGS76bDnrx5Y6FT9BltqiqC3l86ni8cdFqyL/Z5a7ejKiLawXUI0a3yRFZGez22K6MT7ZR1AFOtj5x5p4PFanynYiBmaMDqwonNjRaHTQadHM0TSEAluDz9cfni0MzFGiheSvwrQb6iucDF4ZpoWMkWmZX/wA0lEj79svlpOVDCrtsmW1HTcCw/liMvg2mC0jyooPAHIv7j+uP+TKo3ByV7bD0yUVZG2zCQnpZNDJKtms6LQRwoWRgzcndv5PwcmBEaRlARkPRRzjeohRKbTyFCOAF5v45/rgUUzgux2K3HTk/ll1MWcKpAk3WOAUBa/y7ZLyvRO0heg8w/wBBgRHrzqD5KRR6ccfvDZH5HNMQoVH1vk3zirCe5zCFkYKGG3lBx+eZOo8K1SNsFSJfpIIB+4z0J098KAw7AtzktEVClH2npTC/53iXEx5seGaoqN6Uo4sGz+WN6XQxqgMsLOGIrclEZpu4QnegUDliSMuoWTpuBvij1H2y6eIOiWDTztEICp6Wlc4doAb/AHK7iOpcmsJ5boh8pt7c8Nx9s5HlpSEBHQ96ORcI6rwyOWNR5Sw0OCvFfGIP4DMxpZImv8PYnNd5DtT9pjiIJvrwPm+2XjmgZg0Uqx87WDEfpl1MjKi/w7JwdRIu3uo5vNMRIRsZLVeASDhZplYMFAkkBoBXy8WoBUAtR7gGzk2rJIDGkuzyYpNqjo2y2HxZyD+0LtHmBl/i9QBP2+uNxOrj8RPOGdAQSGC8/wCUYVit4cjSs0sCixZsEgfTnAv4fokIcsAGPHWvvm+UiFsyLx7jF5U00qbWcoD0aM7f1y6mEYYNNN6QiMoBAYrV0ea75YRqq7YgiAfw80focNJpI5XVoH8sITYHIJ+n+7vKS6aZlSixK/iXsR2r2wiioNzAWyt6SDQr39s6KMIpiCVXRSAFA/rkrEVPlPEwo8gCxf5YdSsW5FIZxweL24FYpKVYyOW6AHk/0x4Qxsp3WVqqrKxahGUnaxA+Mt5qDuvpNHnvkVWXTK+2pGpRVHFZImQ2sDObPO+rGO2lHcVCn3yrK1WkjX1ofywMuNNY8xl1D+X2Ed8H6cfrjc5Shwyk9+xwbxtKCXhc9vUeR3/3zlKWB2jkfaWUHY63+Z9sqLKjxqyMRzXPeh7nvlZNQ2llUTQSCNhYdAG/PvX0yS+9y7bNtAC+mQ7xSSlbUqnY8tfxxkV0hWYBnThgQSCeRlP2WJgrRiOx6gXU0B3wu9Yym+QqVHBN/rXGF/Zo2UGJvxHm+VP2wEW05mLXKEI5URsUJ+o4/rnSPKqKCXkF0xLEUPy65afw9kBEOpqz0b1V8D2yNNpjByJSWsF2A/EfvlQB5J3jRtGNx5AVht496NXh/wBndfVtoXfJJs4STzF1TBlDxmttnofp1N4dpHYAx+muNtf0ORT0sqJCQYGkkQXtXnn49s7TaiaSI3pXRAPS28E1743FAiwpFAiwgdFXtkIghIZ3faxAqiKzDQCq6gE7wx9uOMltOxhuMLYPF3jcuoiiUOaCjq3x9c6OQSJuVgeD1OAIw0FDN6vcjvnBUf07yeewqsh9szIJJQPVxTVdfzwkY2MQVjHWthsnAGo21SkKOb9x7fGVniSXcWPlhh1B5UfH5YYuzM26gvTr3+mVIrqNxHJANk4QjPA0OkEOnjZ5qJjMktC/nL6MuY1MkcYc/i2Ne0+3ucvJLGZvKfezEccihkxmGAhI0FN6SS3SsoYEKFGOwMDwQe+CkkiSOkIK1VqOMiRm6s5698WkjJ3P6gwHNN2+Miq6p4kR51NLtBJClh9f9jLQvG8iugLbwCJAv6HLxRbYVjUuwA4B7YQpbWdpDCtpyorJvimXap2ykrdWF4vk304wsCsOHcu/+cChg4oDGSFkJ97r05ZIZNw3SF1Buj/I4HU5baWIINixQPzeVKSM6kbVN9rr88ZsgH03fQgZXc+8USb59V5AuAdxZgLHFEdcKqGuaCnkD2wqlgSLNHmu4wm/zFsgFPzwoCruk9L0F6UP55feu2nUMevTpg3osQhraeRfX+2TuYEKAWIPK2BgEVzdR7Qe/N0MgTvu/eAA1fvmHH4VqNNqZdRo9SyrMba6Pcmr+px8LPd7wDVWyg1hGgs3XdQJ561nFuKDVfUjENswrbKODdFffIiWZS5aUMW7V0wp57Hbi+TkKdvPJN+2BUsOLFjr1y6btt7n57XgGu/wgCu95IJ5HzzgmkeqFH5GCOo2n1FST2yBkAt+JNvsbvjKgKORfHQdMrFqS46G/bOlkZOVQfT3/LA6QD8JAAOQtLYJodjlSxdQTu47BcG0KPW7eQOxOAV3ijb944H1NXkNNHJwqs3YUuDtIuEjArvVZcTA9QRx1yijRMT6VKj3J/tkeS4/jWj/ANvOGQn2sH5zi6m6B+cgoFC363J+e+QFcj1ItHvV1kSuBzzQ+BgC+02rECupHTCiyR3ZQbXAoPtus5lYeqNhfQgjrlPOUtZvcOLHfDLseyoYke/OArtKsQxCg/N85QaecTGlhaO+CLBA/rjzeVINpUfcYOypGyhXYG8Bd9CjsWKhuPbKjRqiAbaP/aKv7YfzWDEHhsuGHe/reNTCZho1ZByFSrr78Y36WAqyB8ZV447oir5GNCjAi/3Zcn24yDp03bjBuPvfOGaJ1lDJXtwemU/Z3WcO0rUP4a4zUFEhVAR5Z2f9xJP65KxxBzakAjs2H9ZIoj74KaQqm3dTHvXTKjv3aLy7Ef8AdWUdIdQPTCWPvt/vgEbkU4J99t8ZczMzBVsiuoF0cATaGRZrjcBSRuDKbrv3wWp8MaV6YpJHXAZBuHwD/s44+oaJb3qAOzdDl/2o1bhBxfPc/GXUZIi1CyiSSGGUJxTqQy/+JrGpGlQho4i4r+Ojtx5njLjzVF1dgf3y4WJxUbEBetc/neNMIQvKgG1VDOe54/PpxhH1EqKrb4nYn1qGKgD8jzgJUTTxqu5pFU0lLRX75ctppImIcBiP4SSR9BlQSGTz027TErEUxcc4RI4gXMcpkANEM28Aj+WKRyxIxHluHI4/d0efa8EupTSD17kG6x6jZ+uRdaqD1C05HxWQZ4l4YFT15N5nHxdHp12lOfVuvj2GHh16bh5kTLuPJBB+MGndqGIs5FEdjXPxgJNFp5HUvGGv/Ou6/wA8q+sVZGXop44O4n8umMHUovU7q/zDpgdEiorBEWj2Xg/AwgCvasgNc8rdYs2oETjyyjhz0s5fzg5IClivNDAJCsQva8fWrqumSZhHXlqCPcccYAyQMBvJjdjdGOz/ACwckRkLvGGoHhiKr3rKhtpomX8VkdmbATbdhkeJdpFHvddPti0y7whgcXuAcnkAV79+f0wqvMsIWYo7MT616fe8AEg82Zd0acddrfz7YaOJImJ8sFuoHAr/AEwDyIkhXyQpY1fas0IZFRAJiavk0G3fSsBXWMqK8OokaNj6rUcqPfkHOgaBoVaJ5HJFWeC3yMecaeeKLzQWUn0sTRGJvDpYppFVV2bDuUSAVgEXUKhKyqw+DzeQ25z6UjUr6gdxo/zyqaiJlX9o8lBwq+sMD9SOmXmjgj/6ReOzyIz1woMc/lymN0AI/C5IAOPojswDlepIKngjElUOix+e7AnowHpvvzWS7T6eI7GjbabHFWv9/pgb6yIFIjW7J46ZDMHRiFJo/nikBd4y4kItbANc5xkD+VdLzztNfYe+c2jIjbdwRs7G+Mo8bblpyQASRXXISYizuZmJ6iuBhGUmibY9OF4yBeMTl2aVY/LqgLJIP1vChfNkWkQkn3ojjLsynajUOt4MTKpZI9wCc3Vm8qCqSSRzwORQNfOLaoS7VKI20EdKDN74aOfzT6evsR1wZUq2+2DVXpJAGFKtHq5XJ0rmCLabRo1YMT3BHTGFjaIDdIAPZR8c2cq8bOfUQxHqCg83850Qf1eoPu7Af1y6mC0ylVAUG+STdr8ZRVXzHIclv8nF8fr0wktsVQmMActQssfr2yFfZGGJBUcbTx1PGQVU06xb6k5JAFis4tS3vRV/7uP9nCRFA3lqPUQbI55yssCMvlyAEGtu4WLwOSQHgKG72Pb5ywdKBJ9TfbIVAgCyi2AN1kF0CEgMObA9sAm8hR6HJ+lZZQjLvBNH34AwIk9RIbhsIsnp7kKOvt9sAg8sE0pb2J7HI9CEt5CciumUVgXJDHirHQZJcAEbyD1HHTAtJ5YQm6r88gV+ILbE0QfbKIVkIPlu5u+RQ/XIJfaTHsXt1vA5goH4TQ69xhHgVmth0HfpgQrMbeU9K9PGVKxggSBmo9TzhRCkfA4v2DZV42kFAHaRRrg/UHDecLocAdKGWjZQfwk12vAAkEhH4QNo4sk4dYWH45DxydowvmqUHQfpkCRSt2etc4Qu8cTWFYg31Y3eQsar/Ao9gMMxUk9FI6DpkndQBa+1dsAWwAWbsD3rIdRtvo2EKmqIHPt2yTGwFL1+uFJyUhG5gL7DnKpJfIBvpyMZZRup1UlepyqxxFrIHTvgDEgagNu++lZawP4DY60cIyIhBNDnJDIykr1+nTAXRn3m9uw9h2++WM6Rj1kAj4yJFVmtUb69MGVe7DKQOzD+uRRTIgruD7C8l0sjba/bBLJIp4A+eP5ZPnsqnoL9xlwR5bL1Av65NuL2CsoHdzXVj78ZBMisbjFDuGu8YCbgWsgD7DKsq8hSK+BgvO4oo3298JG6uCN/qHb2wKtHGRdH+WDlEUW1XlCFzQtuuMMjEFlO76dsyfF9DPrvLEMqxbQQSbPBrp+WIlOtpxuEm8FvgkZIik7SEj2vphYAY4ESZw7BQCw7n3yxCqCWCmsBcxyUaZvyyhEosbqHyKx5BfIoZI2ngg371jVIAsWBLADIckkARhq6m6x0xKwoA39MH5CjkDnr6u2XUJmLd+Lgf9p6ZLRq49W6+nbnHfKWgGoX98o0QB9I4r3xphHyAT6Syt8jBzLNHGwiCCTb6Gqyp7fUY4VkHYkDJRePVwe+XUxnan9r1QI1E4QUDsiO7n8uL9sps2lTtc7efSSCfr75p+UKNLf3xYgGrVwQO1j9MaYXepQFl83pYVhVf1wTaJSxeJypA/DVAD640dSPMILkpwBx3wqvCfULvoaHXCF9OrRk+snjsRhisTqFkjUnot98lIIgLUUT7cZbygAD5rV89sBIaXynPkCOJZAeO99/jF9NqrDxE7SjbWYrtsdOn9s1HhEwKly6nseRlV0aUAAfT0FUMumM4yqJ72AkmgynaMmWIxynUwyuGrgbtwN+4Jxv9i9NFH2vfpvp9Mp+w87vLVtwsgDpWTUwoY31Y2nUPHKSSGUkKv2GN6VJ9MnlzSpMGvqu285dNIKVUDAfGXXRyrZJkKnoL5/Prl0wVHZARGrD7Xz98IdTIqiks/8AbXP5nBLBsPJIPTk5cBCtO/B9xhVF1jGc7gV3GxQ5r57YJpRKzW7cdlSiPzwxhjUBRu239RljCNpRFS6oWm6vscCkbpKN21iD14o5zOi6cq5ted1LR/vhIv3a1sv3oUL+gyGCSfjBPtxeBTSywxOyxOVZRQXdu/nhJTppVYSQpfZlHU/WsssgZaJBrnkUf1zgylRUZqr29cBXTaVNMzSqETepUqFNAe1X9ML5lAOVG4f5ff26YZzAANkZHFUTxnMkSUFDV3W8pikpMrwlHaJGJ3VRA/MXkRvKryrJqEcWCrBAoPx15zmCVV8H02W6ZLwQhbIWm6EHp/rjTDg1rFgBGQtH1MOMQ8X1a6aSNnikbd1oldq+9DGlTf6oydy+okELkgmJ2k3mVjwVZSxPtznNR4J1m06mBZNvKhZBtJHvzzWET076Zn9wz/0OA1BedSsqstCrYDn4OUBcIVqMSNQIU2B+eAy08W1VdiN5pRybP2yG1GxbBFmq5r7YMMVTkD08kgVdj5y299p2IrAjqXq+fbAvvMgBVQoFjredsJp3BLBdu3pxgwFPEnNCwVbnd/bCkegAkE1RbCoiNBnQKQQLYk9cncKDKSQOQQar6jCRANtLsCP8o75aSNJCCwUqOFJNVhA4TutV2s/UtdkDLACyGYV7DqcXZoNyhSoZbJYLf6++SZZGbakBQgV6m5OAyNy/hj9V+/b3+cFOhkDCVGKdrah+mAVozN5aOAVNi1JN9+uEC7qE7iR7/CPbBqUWCJ1ZF2sq7bVjxnBuTsRpGHc8YxFDCiWgCn+eWB2vZYMpFgLgL7rbYyADuOv+mHRBsosK44H9s4fjINi+2VYFQFBI7niqwCrGigmyo9+mQaUjaAze5yCRIFDopFWBV0coVQhtppifxVz+eAKaWbzAYqNfjDdx/TDIwA3MgIPSj1wREvZgp6EAX+ucPMPDoOTXBrCjHbsFt/UjO8tiRt2kXXqHOC8uVjSsUfryOMOS0Z9TLfWzxxgDZOGO0j6jK0feq+mXEo87a0ituHQNfxhFKgE0Dt46YQqWdbDGzfGEVlUAni+mHDbty7AOeDd4MsSpDKOe+FSrA2rLyR1zqINo1r3UjOdhVVx0NZUueibeet8YBCo9RNA9ckbgTzz9bwSEAg2aPfdl3l9Pct24yCx3KOEJoe/TBliDy1HvWcSyx2APuemQELmiBY+eMDkaM9QQF6dsljTbthP9sqYjxbFeTfcZO16IsX8d8CHTzGIG4EckXWSI+ANpB6882M6hRFHjvnByR6QVN16sooOl8YGePfGRHaN2JF8/TGTSLupa7k9coZFB6H26YC8UT/8AzbWLc+haH88IIWfkE1XS+mFLoV5Ug11rgZZZKHQV1oYCzQKtc17DKGOiQFr7Y8HB9j85w9YO6vnAzwGVrQbfoMG+4klnPvXvmk5UGjf1GBmCGiOo7VhQFmpdpAA97yr6iNGYN2F2BYyrEltu2wD0urGAbSDfvFr8Xd4Q2sgeK1NX0PvkROykizY98Vilggj8udo16/iNc/XGAysnpYV7qbGMDHqa6fb9euVZ2AALMeawIcUbIIPHXO3gsKPHbAMNyc39SMh3vubB7YK76tXz7ZYC14orV8c3gDYgn1EkD/NliR/mP3ORtj6DdZ6cdMoIpkXmMv8AQ5RfzVUhS4F/NZDkk2oLADiso0YYgFHU5HkjfxVjnk4FXQFSWjVietjk4JlK/giQ+wquMO8K0W3V7EHAMWjVmkNrXYYRcbhHbelh1HtgQJ2I82RV5JpRf0w2wPuVbKkdQen55RdsZovZ6WTlBvSAbYgn2BzmDgkq5IHucVmaUoxUqvPB64Ly9XdmeJwTyrxDp9jhDbQGQgtd9QelZ0kYY8sQR7YKCV9nlvuJBq2FflzhvUD6WoH2wokfmxgDaCva8uZWCWy8/AxV5mUjgkdiM5tRPsuJPMH+U8fngGPrPII45N3lQy839zgUnl4MghVupCkkD75LTxSAr6Ax5AuzgTE8IZ08uYUfxHkEfGFYBifLYCvcXxi24K1FiPphSShIIWq498AqKAu1nJPc1WSkRDGpDXyP9M5Y/wBy0wQbOnB6YEyANYJ5+1Y0wGZtaPEUVYN2magzmiB72MbO4n8KH2KkgZQTUKB9XsTnNIxoMgI6ffLpiC0gDB0B+jf3ygJ/hVge/F/brhTO+0kpurtkieNRzVj63jTC5LsTE+mNN1bgr/cZdNFEHO1SgI9W16B++FOoHOxhfcdc7zGNKGSvYrjUw3JIjKxMqiMGiDXpGTuV4gy6gBTYBXnpldZFE1QyIkiH8QehZ+a65QbdOpeKIrHdUg4P0zDSx3MgVYgVraQWvr1yiRooAAUov+TqT85ytLNGWhgYjkn01X1waozLZUqKsCOrFYQy48yE76CkUaHP54KSWGKQR3tI5Ddf5Zw0ph9UiuwauCO3174aEoh2Kka3QF8EfbACJ5Hkry3MfQMRts4wE1BAI8pFJ6kbvzwiSmORQWPWvt75WQmRvQ7FWPtTD+lYVIVVUFnctdkAAAflktQIYozC/a/zvAyNNYH5Emv/AHl47D/9fcQPUFH88iKauZSoiosd6jaOOLwq/vYWIMic8EV+uXljglCtNEJwpsWAfvl5HBjBBNbaHFYMJ+WYyrK7MB+LpX98OzbY9m0FL6Lx+uVAhAsOS3HN2FOWJuo6YobPq5B+colHJQWoAHRclJHK9bXpxXBxffsVgFHYkfPuK6DC+YdgYenkjrx9xhRmej+G7IJvKSOUALEsNxsUehyiuxvffI5KjCKKIIWxfbjILbhX4FY1xXAyuoaUMDCLIoEH27n65PloW5ANC7POVKsgkMlbT0a7NdsotDBPMt7X2HkMTV5DWjMCRuqiAcqCtFVksVdDjJYxgK1qvHBsYQUWVFMQQOh/viM3hz6ifc2pmEY5oMu2+/a8P56rVMu4mhfIOXVwBZkJ+g6nCug0iwKdsYVSf4e56Xzl7ZBTV1/EOBlBNbbT+K+l5LTSMTtIo4FaqtopgQTt45yd0v8A8iKOexvAmRQTuYsLom7yzMkY9IsHvu6+2AawxNdelDvlW4JBQ3gQtUVelPTnI3EkAm/vkDSWVArao5rplWUi7aMKD+IZSNg5IJ2jLhOOPwn5wJJXbe4cD3u86Cyu5lIPtgyFUAMOp7VlQSl87rN85RczqSUNgnsFzvMA4oj9KypJIIoi+tDOCMSCLAPH1wL+YoUHki+STWdvDG057g5aNQq81XcdayVZGtgL9hkAmJ3WOSf8w6ZK7mGwEAZzmjxVfI6YIzMrED8N9+MAio4NjpXTplW6t6rBPHGW84kAHp75RmPI23+uUQdvTnnKBmUUrgi+dxJv6ZXf1tecruWTpyfg4BQzstcZBUg8A12vKWQRQ+2XEpI7g+2BJjY9jdXlACo2m+T9ckOzkDv2yZVYHddA98BafSRudzxhvcMP6YSNI419KAWbNDvhmIeMc9euACsrHgED5wL8Ne0fS8q24cbO31yvA9h81hPNP+YH7YAi7MyqY/t0yLUdqbpa8HLyvL7EA9ecro9TCGMWp0kiEXUh9Sn6EdPvlhfSVLD1KwNfF5ZJX2kGwfYZMyw7h5Ib57j88oEv2v69cC5kE1o5IoWNwNHKeV3RlI9gcGW2mnehfTtnWrXzZOAV40eIpLRviicp+zBAdrELXS7GcHK2pJHWubyyyOD6gCa9qwKCCJRW432POWMJIbaqv7A5YMoq+/HP88sJAOpFV71kATGE5YbT7DAnYLOyq49sbMl83uvBNECR6dx+tZQKrorQ6DnrkxxtZ7c+/OFEaj3A6ZJ8txQH54AZQ4H7s83374Lc44kWj2ONMoH4SCL69cE0Yc0d32GUUaJiLVgL47YF9L+7YSoGB/i7n6nCNA0Y3LZHcH2wTmejToB2vt9cIXGm20A7RoPcBv8A3hVRURhG3mnrTNWXklCsRIFehRAa6P16YCWRKDLEOvPf+WVBAkayCWpL7hXJUn3rphyqlKskdarnBRzR7mV2ZQO13liu2Tjep4o3kUXaI6/H9MgIjuzhC1Dk91+chYZJpDI/rdfvt+grAyw6nz0fTyQjbYbzAf5jvgHWUNIRYZKvcG6YTbYtQST7DBuJFP7sixzaGsndVGiG9+mFc4G61awR/EuV3XdqPtlgQO9/XJpCaeyD2BrIr//Z">
            <a:extLst>
              <a:ext uri="{FF2B5EF4-FFF2-40B4-BE49-F238E27FC236}">
                <a16:creationId xmlns:a16="http://schemas.microsoft.com/office/drawing/2014/main" xmlns="" id="{F9EFB971-C26A-4332-A3DF-E00F53320EBB}"/>
              </a:ext>
            </a:extLst>
          </p:cNvPr>
          <p:cNvSpPr>
            <a:spLocks noChangeAspect="1" noChangeArrowheads="1"/>
          </p:cNvSpPr>
          <p:nvPr/>
        </p:nvSpPr>
        <p:spPr bwMode="auto">
          <a:xfrm>
            <a:off x="10691813" y="151368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3" name="Picture 12" descr="A group of people sitting at a picnic table&#10;&#10;Description generated with very high confidence">
            <a:extLst>
              <a:ext uri="{FF2B5EF4-FFF2-40B4-BE49-F238E27FC236}">
                <a16:creationId xmlns:a16="http://schemas.microsoft.com/office/drawing/2014/main" xmlns="" id="{09DF055A-39CD-424D-A651-DF580816014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9377"/>
          <a:stretch/>
        </p:blipFill>
        <p:spPr>
          <a:xfrm>
            <a:off x="7631813" y="22685675"/>
            <a:ext cx="6096000" cy="4143289"/>
          </a:xfrm>
          <a:prstGeom prst="rect">
            <a:avLst/>
          </a:prstGeom>
          <a:ln w="28575">
            <a:solidFill>
              <a:srgbClr val="002060"/>
            </a:solidFill>
          </a:ln>
        </p:spPr>
      </p:pic>
      <p:sp>
        <p:nvSpPr>
          <p:cNvPr id="2" name="TextBox 1"/>
          <p:cNvSpPr txBox="1"/>
          <p:nvPr/>
        </p:nvSpPr>
        <p:spPr>
          <a:xfrm>
            <a:off x="7773110" y="26828964"/>
            <a:ext cx="5696487" cy="400110"/>
          </a:xfrm>
          <a:prstGeom prst="rect">
            <a:avLst/>
          </a:prstGeom>
          <a:noFill/>
        </p:spPr>
        <p:txBody>
          <a:bodyPr wrap="square" rtlCol="0">
            <a:spAutoFit/>
          </a:bodyPr>
          <a:lstStyle/>
          <a:p>
            <a:r>
              <a:rPr lang="en-GB" sz="2000" b="1" u="sng" dirty="0" smtClean="0"/>
              <a:t>Figure 3 </a:t>
            </a:r>
            <a:r>
              <a:rPr lang="en-GB" sz="2000" b="1" dirty="0" smtClean="0"/>
              <a:t>– Administering the feedback questionnaire</a:t>
            </a:r>
            <a:endParaRPr lang="en-US" sz="2000" b="1" dirty="0"/>
          </a:p>
        </p:txBody>
      </p:sp>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6673" y="11311787"/>
            <a:ext cx="10783600" cy="2759716"/>
          </a:xfrm>
          <a:prstGeom prst="rect">
            <a:avLst/>
          </a:prstGeom>
        </p:spPr>
      </p:pic>
      <p:pic>
        <p:nvPicPr>
          <p:cNvPr id="23" name="Picture 22"/>
          <p:cNvPicPr>
            <a:picLocks noChangeAspect="1"/>
          </p:cNvPicPr>
          <p:nvPr/>
        </p:nvPicPr>
        <p:blipFill rotWithShape="1">
          <a:blip r:embed="rId6">
            <a:extLst>
              <a:ext uri="{28A0092B-C50C-407E-A947-70E740481C1C}">
                <a14:useLocalDpi xmlns:a14="http://schemas.microsoft.com/office/drawing/2010/main" val="0"/>
              </a:ext>
            </a:extLst>
          </a:blip>
          <a:srcRect b="11122"/>
          <a:stretch/>
        </p:blipFill>
        <p:spPr>
          <a:xfrm>
            <a:off x="0" y="0"/>
            <a:ext cx="2711343" cy="1204893"/>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219167" y="18492039"/>
            <a:ext cx="9416941" cy="4061751"/>
          </a:xfrm>
          <a:prstGeom prst="rect">
            <a:avLst/>
          </a:prstGeom>
        </p:spPr>
      </p:pic>
      <p:sp>
        <p:nvSpPr>
          <p:cNvPr id="42" name="TextBox 41"/>
          <p:cNvSpPr txBox="1"/>
          <p:nvPr/>
        </p:nvSpPr>
        <p:spPr>
          <a:xfrm>
            <a:off x="0" y="2950991"/>
            <a:ext cx="21383625" cy="1015663"/>
          </a:xfrm>
          <a:prstGeom prst="rect">
            <a:avLst/>
          </a:prstGeom>
          <a:noFill/>
        </p:spPr>
        <p:txBody>
          <a:bodyPr wrap="square" rtlCol="0">
            <a:spAutoFit/>
          </a:bodyPr>
          <a:lstStyle/>
          <a:p>
            <a:pPr algn="ctr"/>
            <a:r>
              <a:rPr lang="en-GB" sz="2000" dirty="0">
                <a:solidFill>
                  <a:schemeClr val="accent1">
                    <a:lumMod val="20000"/>
                    <a:lumOff val="80000"/>
                  </a:schemeClr>
                </a:solidFill>
              </a:rPr>
              <a:t>1. </a:t>
            </a:r>
            <a:r>
              <a:rPr lang="en-GB" sz="2000" dirty="0" smtClean="0">
                <a:solidFill>
                  <a:schemeClr val="accent1">
                    <a:lumMod val="20000"/>
                    <a:lumOff val="80000"/>
                  </a:schemeClr>
                </a:solidFill>
              </a:rPr>
              <a:t>Faculty of Medical Sciences, Newcastle University, UK, 2. Institute of Neuroscience, Newcastle University, </a:t>
            </a:r>
            <a:r>
              <a:rPr lang="en-GB" sz="2000" dirty="0" err="1" smtClean="0">
                <a:solidFill>
                  <a:schemeClr val="accent1">
                    <a:lumMod val="20000"/>
                    <a:lumOff val="80000"/>
                  </a:schemeClr>
                </a:solidFill>
              </a:rPr>
              <a:t>Uk</a:t>
            </a:r>
            <a:r>
              <a:rPr lang="en-GB" sz="2000" dirty="0" smtClean="0">
                <a:solidFill>
                  <a:schemeClr val="accent1">
                    <a:lumMod val="20000"/>
                    <a:lumOff val="80000"/>
                  </a:schemeClr>
                </a:solidFill>
              </a:rPr>
              <a:t>, 3. Northumberland Tyne and Wear NHS Foundation Trust, UK, 4. National Psychiatric Hospital Dodoma Tanzania, 5. Arusha Mental Health Trust, Tanzania, 6. Kilimanjaro Christian Medical University College (</a:t>
            </a:r>
            <a:r>
              <a:rPr lang="en-GB" sz="2000" dirty="0" err="1" smtClean="0">
                <a:solidFill>
                  <a:schemeClr val="accent1">
                    <a:lumMod val="20000"/>
                    <a:lumOff val="80000"/>
                  </a:schemeClr>
                </a:solidFill>
              </a:rPr>
              <a:t>KCMCo</a:t>
            </a:r>
            <a:r>
              <a:rPr lang="en-GB" sz="2000" dirty="0" smtClean="0">
                <a:solidFill>
                  <a:schemeClr val="accent1">
                    <a:lumMod val="20000"/>
                    <a:lumOff val="80000"/>
                  </a:schemeClr>
                </a:solidFill>
              </a:rPr>
              <a:t>) Tanzania, 7. Hai District Medical Office, Tanzania, 8 Northumbria Healthcare NHS Foundation Trust 9. Institute of Health and Society, Newcastle University, UK</a:t>
            </a:r>
            <a:endParaRPr lang="en-GB" sz="2000" dirty="0">
              <a:solidFill>
                <a:schemeClr val="accent1">
                  <a:lumMod val="20000"/>
                  <a:lumOff val="80000"/>
                </a:schemeClr>
              </a:solidFill>
            </a:endParaRPr>
          </a:p>
        </p:txBody>
      </p:sp>
      <p:pic>
        <p:nvPicPr>
          <p:cNvPr id="14" name="Picture 13"/>
          <p:cNvPicPr>
            <a:picLocks noChangeAspect="1"/>
          </p:cNvPicPr>
          <p:nvPr/>
        </p:nvPicPr>
        <p:blipFill rotWithShape="1">
          <a:blip r:embed="rId8"/>
          <a:srcRect t="5185" b="11529"/>
          <a:stretch/>
        </p:blipFill>
        <p:spPr>
          <a:xfrm>
            <a:off x="19578774" y="-9528"/>
            <a:ext cx="1804851" cy="1506524"/>
          </a:xfrm>
          <a:prstGeom prst="rect">
            <a:avLst/>
          </a:prstGeom>
        </p:spPr>
      </p:pic>
    </p:spTree>
    <p:extLst>
      <p:ext uri="{BB962C8B-B14F-4D97-AF65-F5344CB8AC3E}">
        <p14:creationId xmlns:p14="http://schemas.microsoft.com/office/powerpoint/2010/main" val="1082524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1103</TotalTime>
  <Words>1138</Words>
  <Application>Microsoft Office PowerPoint</Application>
  <PresentationFormat>Custom</PresentationFormat>
  <Paragraphs>117</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SimSun</vt:lpstr>
      <vt:lpstr>Arial</vt:lpstr>
      <vt:lpstr>Calibri</vt:lpstr>
      <vt:lpstr>Calibri Light</vt:lpstr>
      <vt:lpstr>等线</vt:lpstr>
      <vt:lpstr>Symbol</vt:lpstr>
      <vt:lpstr>Times New Roman</vt:lpstr>
      <vt:lpstr>Office Theme</vt:lpstr>
      <vt:lpstr>PowerPoint Presentation</vt:lpstr>
    </vt:vector>
  </TitlesOfParts>
  <Company>Newcastle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Robyn Barber</dc:creator>
  <cp:lastModifiedBy>Terry Lisle</cp:lastModifiedBy>
  <cp:revision>109</cp:revision>
  <dcterms:created xsi:type="dcterms:W3CDTF">2018-07-09T14:39:33Z</dcterms:created>
  <dcterms:modified xsi:type="dcterms:W3CDTF">2018-09-04T11:49:46Z</dcterms:modified>
</cp:coreProperties>
</file>